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5" r:id="rId15"/>
    <p:sldId id="279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3BE99-02B8-4708-9EF6-5AEB11ED548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6E635-9E51-49AA-A725-50237A45F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65AFC-0F3C-4931-8D3D-49EDDED587E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74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4D1E-43A0-4EC6-BE32-9A63ABB2135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048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50018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195736" y="5373688"/>
            <a:ext cx="694826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FFFF00"/>
                </a:solidFill>
              </a:rPr>
              <a:t>зав. кафедрой психотерапии и наркологии КГМА –филиала ФГБОУ ДПО РМАНПО МР РФ,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FFFF00"/>
                </a:solidFill>
              </a:rPr>
              <a:t>академик МАПН </a:t>
            </a:r>
            <a:r>
              <a:rPr lang="ru-RU" sz="2000" b="1" dirty="0" err="1" smtClean="0">
                <a:solidFill>
                  <a:srgbClr val="FFFF00"/>
                </a:solidFill>
              </a:rPr>
              <a:t>д.м.н.,профессор</a:t>
            </a:r>
            <a:r>
              <a:rPr lang="ru-RU" sz="2000" b="1" dirty="0" smtClean="0">
                <a:solidFill>
                  <a:srgbClr val="FFFF00"/>
                </a:solidFill>
              </a:rPr>
              <a:t> А.М.Карпов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err="1" smtClean="0">
                <a:solidFill>
                  <a:srgbClr val="FFFF00"/>
                </a:solidFill>
              </a:rPr>
              <a:t>к.псх.н.доцент</a:t>
            </a:r>
            <a:r>
              <a:rPr lang="ru-RU" sz="2000" b="1" dirty="0" smtClean="0">
                <a:solidFill>
                  <a:srgbClr val="FFFF00"/>
                </a:solidFill>
              </a:rPr>
              <a:t> В.В.Герасимова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85728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АКТУАЛЬНЫЕ ЗАДАЧИ РАЗВИТИЯ  ПСИХОЛОГИИ, ПОСТАВЛЕННЫЕ  ГЕНЕРАЛЬНЫМ СЕКРЕТАРЕМ ООН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Развитие технологий искусственного интеллекта, ведущих к регрессу духовности, разумности и физической деградации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916832"/>
            <a:ext cx="4139952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b="1" dirty="0" smtClean="0"/>
              <a:t>Открывают перед человечеством новые возможности для мира и развития, но эти технологии можно применить с разными целями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/>
              <a:t>Информационные войны, манипулирование информацией, </a:t>
            </a:r>
            <a:r>
              <a:rPr lang="ru-RU" sz="2800" b="1" dirty="0" err="1" smtClean="0"/>
              <a:t>киберпреступность</a:t>
            </a:r>
            <a:r>
              <a:rPr lang="ru-RU" sz="2800" b="1" dirty="0" smtClean="0"/>
              <a:t>, запрет языков, нетерпимость</a:t>
            </a:r>
          </a:p>
          <a:p>
            <a:pPr algn="ctr">
              <a:buNone/>
            </a:pPr>
            <a:endParaRPr lang="ru-RU" sz="2800" b="1" dirty="0" smtClean="0"/>
          </a:p>
          <a:p>
            <a:pPr algn="ctr"/>
            <a:endParaRPr lang="ru-RU" dirty="0"/>
          </a:p>
        </p:txBody>
      </p:sp>
      <p:pic>
        <p:nvPicPr>
          <p:cNvPr id="5" name="Picture 4" descr="Угрозы и оскорбления по СМС, что делать? SMS с угрозами от коллекторов и с  незнакомых номеров, можно ли обратиться в полицию и какая ответственность  предусмотрена."/>
          <p:cNvPicPr>
            <a:picLocks noChangeAspect="1" noChangeArrowheads="1"/>
          </p:cNvPicPr>
          <p:nvPr/>
        </p:nvPicPr>
        <p:blipFill>
          <a:blip r:embed="rId2" cstate="print"/>
          <a:srcRect l="3160" t="19044" r="3622"/>
          <a:stretch>
            <a:fillRect/>
          </a:stretch>
        </p:blipFill>
        <p:spPr bwMode="auto">
          <a:xfrm>
            <a:off x="323528" y="2852936"/>
            <a:ext cx="4215178" cy="2429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Перспективы выхода их кризиса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400" dirty="0" err="1" smtClean="0"/>
              <a:t>Антониу</a:t>
            </a:r>
            <a:r>
              <a:rPr lang="ru-RU" sz="2400" dirty="0" smtClean="0"/>
              <a:t> </a:t>
            </a:r>
            <a:r>
              <a:rPr lang="ru-RU" sz="2400" dirty="0" err="1" smtClean="0"/>
              <a:t>Гутерриш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«</a:t>
            </a:r>
            <a:r>
              <a:rPr lang="ru-RU" sz="3400" b="1" dirty="0" smtClean="0">
                <a:solidFill>
                  <a:srgbClr val="C00000"/>
                </a:solidFill>
              </a:rPr>
              <a:t>превратить ООН в площадку</a:t>
            </a:r>
            <a:r>
              <a:rPr lang="ru-RU" sz="3400" b="1" dirty="0" smtClean="0"/>
              <a:t>, на которой представители правительств, частного сектора, научного мира и гражданского общества будут </a:t>
            </a:r>
            <a:r>
              <a:rPr lang="ru-RU" sz="3400" b="1" dirty="0" smtClean="0">
                <a:solidFill>
                  <a:srgbClr val="C00000"/>
                </a:solidFill>
              </a:rPr>
              <a:t>встречаться, чтобы договариваться</a:t>
            </a:r>
            <a:r>
              <a:rPr lang="ru-RU" sz="3400" b="1" dirty="0" smtClean="0"/>
              <a:t> о «границах дозволенного».</a:t>
            </a:r>
          </a:p>
          <a:p>
            <a:pPr>
              <a:buFont typeface="Wingdings" pitchFamily="2" charset="2"/>
              <a:buChar char="q"/>
            </a:pPr>
            <a:r>
              <a:rPr lang="ru-RU" sz="3400" b="1" dirty="0" smtClean="0"/>
              <a:t>«</a:t>
            </a:r>
            <a:r>
              <a:rPr lang="ru-RU" sz="3400" b="1" dirty="0" smtClean="0">
                <a:solidFill>
                  <a:srgbClr val="C00000"/>
                </a:solidFill>
              </a:rPr>
              <a:t>перестроить  систему образования</a:t>
            </a:r>
            <a:r>
              <a:rPr lang="ru-RU" sz="3400" b="1" dirty="0" smtClean="0"/>
              <a:t>, чтобы человек получил возможность постоянно совершенствовать свои знания и умения, приспосабливаясь к изменениям на рынке труда» 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Привлечь интеллектуальные, нравственные, личностные, профессиональные ресурсы психологов, психотерапевтов, психиатров и наркологов для более активного участия в решении международных проблем</a:t>
            </a:r>
            <a:r>
              <a:rPr lang="ru-RU" b="1" dirty="0" smtClean="0"/>
              <a:t>, в частности, для обеспечения безопасности от основных угроз цивилизации</a:t>
            </a:r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Перспективны для применения наших разработок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по направлениям: </a:t>
            </a:r>
          </a:p>
          <a:p>
            <a:pPr>
              <a:buFont typeface="Wingdings" pitchFamily="2" charset="2"/>
              <a:buChar char="q"/>
            </a:pPr>
            <a:r>
              <a:rPr lang="ru-RU" b="1" dirty="0" err="1" smtClean="0"/>
              <a:t>био-психо-социо-духовная</a:t>
            </a:r>
            <a:r>
              <a:rPr lang="ru-RU" b="1" dirty="0" smtClean="0"/>
              <a:t>, </a:t>
            </a:r>
            <a:r>
              <a:rPr lang="ru-RU" b="1" dirty="0" err="1" smtClean="0"/>
              <a:t>потребностно-иерархическая</a:t>
            </a:r>
            <a:r>
              <a:rPr lang="ru-RU" b="1" dirty="0" smtClean="0"/>
              <a:t>  концепция человека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зависимость от власти – </a:t>
            </a:r>
            <a:r>
              <a:rPr lang="ru-RU" b="1" dirty="0" err="1" smtClean="0">
                <a:solidFill>
                  <a:srgbClr val="C00000"/>
                </a:solidFill>
              </a:rPr>
              <a:t>кратомания</a:t>
            </a:r>
            <a:r>
              <a:rPr lang="ru-RU" b="1" dirty="0" smtClean="0"/>
              <a:t>, как биологическая составляющая коррупции, хаоса, неравенства, ведущих к системному кризису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самозащита</a:t>
            </a:r>
            <a:r>
              <a:rPr lang="ru-RU" b="1" dirty="0" smtClean="0"/>
              <a:t> от деструктивных информационно-психологических воздействий и всех способов саморазрушения в форме </a:t>
            </a:r>
            <a:r>
              <a:rPr lang="ru-RU" b="1" dirty="0" smtClean="0">
                <a:solidFill>
                  <a:srgbClr val="C00000"/>
                </a:solidFill>
              </a:rPr>
              <a:t>добровольного отказа от них на основе разумного эгоизма</a:t>
            </a:r>
          </a:p>
          <a:p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819091" cy="449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Раскрытие и осознание конструктивности феномена счастья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28800"/>
            <a:ext cx="4680520" cy="535719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К нему </a:t>
            </a:r>
            <a:r>
              <a:rPr lang="ru-RU" b="1" dirty="0" smtClean="0">
                <a:solidFill>
                  <a:srgbClr val="C00000"/>
                </a:solidFill>
              </a:rPr>
              <a:t>стремятся все люди </a:t>
            </a:r>
            <a:r>
              <a:rPr lang="ru-RU" b="1" dirty="0" smtClean="0"/>
              <a:t>земли.  Уже имеющаяся, добровольная, эмоциональная </a:t>
            </a:r>
            <a:r>
              <a:rPr lang="ru-RU" b="1" dirty="0" smtClean="0">
                <a:solidFill>
                  <a:srgbClr val="C00000"/>
                </a:solidFill>
              </a:rPr>
              <a:t>интеграция</a:t>
            </a:r>
            <a:r>
              <a:rPr lang="ru-RU" b="1" dirty="0" smtClean="0"/>
              <a:t> людей в стремлении к личному счастью расширяется до международной интеграции политических, административных, культурных, научных, образовательных и других программ и мероприятий 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Осознание того, что </a:t>
            </a:r>
            <a:r>
              <a:rPr lang="ru-RU" b="1" dirty="0" smtClean="0">
                <a:solidFill>
                  <a:srgbClr val="C00000"/>
                </a:solidFill>
              </a:rPr>
              <a:t>с-часть-е является процессом и результатом гармоничного соединения  «частей</a:t>
            </a:r>
            <a:r>
              <a:rPr lang="ru-RU" b="1" dirty="0" smtClean="0"/>
              <a:t>» - биологических, психологических, социальных и духовных составляющих жизни людей, расширяет пространство для сознательного развития этих направлений интеграции человечества</a:t>
            </a:r>
          </a:p>
          <a:p>
            <a:endParaRPr lang="ru-RU" dirty="0"/>
          </a:p>
        </p:txBody>
      </p:sp>
      <p:pic>
        <p:nvPicPr>
          <p:cNvPr id="4" name="Picture 2" descr="C:\Users\User\Downloads\счастье обложка.jpg"/>
          <p:cNvPicPr>
            <a:picLocks noChangeAspect="1" noChangeArrowheads="1"/>
          </p:cNvPicPr>
          <p:nvPr/>
        </p:nvPicPr>
        <p:blipFill>
          <a:blip r:embed="rId2" cstate="print"/>
          <a:srcRect l="46598"/>
          <a:stretch>
            <a:fillRect/>
          </a:stretch>
        </p:blipFill>
        <p:spPr bwMode="auto">
          <a:xfrm>
            <a:off x="323528" y="1628800"/>
            <a:ext cx="3807721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571636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Био-психо-социо-духовная</a:t>
            </a:r>
            <a:r>
              <a:rPr lang="ru-RU" sz="2400" b="1" dirty="0" smtClean="0"/>
              <a:t> парадигма </a:t>
            </a:r>
            <a:r>
              <a:rPr lang="ru-RU" sz="2400" b="1" dirty="0" smtClean="0">
                <a:solidFill>
                  <a:srgbClr val="C00000"/>
                </a:solidFill>
              </a:rPr>
              <a:t>выделяет и соединяет</a:t>
            </a:r>
            <a:r>
              <a:rPr lang="ru-RU" sz="2400" b="1" dirty="0" smtClean="0"/>
              <a:t>  4 вида основных </a:t>
            </a:r>
            <a:r>
              <a:rPr lang="ru-RU" sz="2400" b="1" dirty="0" smtClean="0">
                <a:solidFill>
                  <a:srgbClr val="C00000"/>
                </a:solidFill>
              </a:rPr>
              <a:t>БПСД потребностей человека , ресурсов </a:t>
            </a:r>
            <a:r>
              <a:rPr lang="ru-RU" sz="2400" b="1" dirty="0" smtClean="0"/>
              <a:t>для их обеспечения , с </a:t>
            </a:r>
            <a:r>
              <a:rPr lang="ru-RU" sz="2400" b="1" dirty="0" smtClean="0">
                <a:solidFill>
                  <a:srgbClr val="C00000"/>
                </a:solidFill>
              </a:rPr>
              <a:t>нормативным</a:t>
            </a:r>
            <a:r>
              <a:rPr lang="ru-RU" sz="2400" b="1" dirty="0" smtClean="0"/>
              <a:t> принципом </a:t>
            </a:r>
            <a:r>
              <a:rPr lang="ru-RU" sz="2400" b="1" dirty="0" smtClean="0">
                <a:solidFill>
                  <a:srgbClr val="C00000"/>
                </a:solidFill>
              </a:rPr>
              <a:t>иерархии</a:t>
            </a:r>
            <a:r>
              <a:rPr lang="ru-RU" sz="2400" b="1" dirty="0" smtClean="0"/>
              <a:t> их масштабов</a:t>
            </a:r>
            <a:r>
              <a:rPr lang="ru-RU" sz="2000" b="1" dirty="0" smtClean="0"/>
              <a:t>, универсальна, распространяется на пациентов, врачей, менеджеров, это концепция  идеологии управления 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4071966" cy="357190"/>
          </a:xfrm>
        </p:spPr>
        <p:txBody>
          <a:bodyPr>
            <a:noAutofit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C00000"/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2285992"/>
            <a:ext cx="3571900" cy="435771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Жизнь человека (ДНК, ресурс наследственности)  упакован в 4 оболочки –</a:t>
            </a:r>
          </a:p>
          <a:p>
            <a:r>
              <a:rPr lang="ru-RU" b="1" dirty="0" smtClean="0"/>
              <a:t>Телесную (биологические ресурсы и запросы </a:t>
            </a:r>
            <a:r>
              <a:rPr lang="ru-RU" b="1" dirty="0" smtClean="0">
                <a:solidFill>
                  <a:srgbClr val="C00000"/>
                </a:solidFill>
              </a:rPr>
              <a:t>организма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Психологическую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smtClean="0"/>
              <a:t>(ресурсы и запросы  </a:t>
            </a:r>
            <a:r>
              <a:rPr lang="ru-RU" b="1" dirty="0" smtClean="0">
                <a:solidFill>
                  <a:srgbClr val="C00000"/>
                </a:solidFill>
              </a:rPr>
              <a:t>семьи</a:t>
            </a:r>
            <a:r>
              <a:rPr lang="ru-RU" b="1" dirty="0" smtClean="0"/>
              <a:t>, близких людей), </a:t>
            </a:r>
          </a:p>
          <a:p>
            <a:r>
              <a:rPr lang="ru-RU" b="1" dirty="0" smtClean="0"/>
              <a:t>социальную (ресурсы и требования </a:t>
            </a:r>
            <a:r>
              <a:rPr lang="ru-RU" b="1" dirty="0" smtClean="0">
                <a:solidFill>
                  <a:srgbClr val="C00000"/>
                </a:solidFill>
              </a:rPr>
              <a:t>общества и государства</a:t>
            </a:r>
            <a:r>
              <a:rPr lang="ru-RU" b="1" dirty="0" smtClean="0"/>
              <a:t>, здравоохранения ) </a:t>
            </a:r>
          </a:p>
          <a:p>
            <a:r>
              <a:rPr lang="ru-RU" b="1" dirty="0" smtClean="0"/>
              <a:t>Духовную (ресурсы </a:t>
            </a:r>
            <a:r>
              <a:rPr lang="ru-RU" b="1" dirty="0" smtClean="0">
                <a:solidFill>
                  <a:srgbClr val="C00000"/>
                </a:solidFill>
              </a:rPr>
              <a:t>Отца Небесного  и его законы</a:t>
            </a:r>
            <a:r>
              <a:rPr lang="ru-RU" b="1" dirty="0" smtClean="0"/>
              <a:t>)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ПАТРИОТИЗМ от слова ОТЕЦ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857364"/>
            <a:ext cx="4213255" cy="57150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                               Иерархия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      Потребности                    Ресурсы 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матрёшка полу 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500306"/>
            <a:ext cx="1857388" cy="3696626"/>
          </a:xfrm>
          <a:prstGeom prst="rect">
            <a:avLst/>
          </a:prstGeom>
        </p:spPr>
      </p:pic>
      <p:pic>
        <p:nvPicPr>
          <p:cNvPr id="13" name="Содержимое 12" descr="матрёшка полу лев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500306"/>
            <a:ext cx="1932609" cy="3714776"/>
          </a:xfrm>
        </p:spPr>
      </p:pic>
      <p:sp>
        <p:nvSpPr>
          <p:cNvPr id="19" name="TextBox 18"/>
          <p:cNvSpPr txBox="1"/>
          <p:nvPr/>
        </p:nvSpPr>
        <p:spPr>
          <a:xfrm>
            <a:off x="4929190" y="314324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000496" y="3929066"/>
            <a:ext cx="117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духовные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86182" y="442913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социальные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00430" y="49291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психологические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57620" y="5357826"/>
            <a:ext cx="16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биологические</a:t>
            </a:r>
            <a:endParaRPr lang="ru-RU" b="1" dirty="0"/>
          </a:p>
        </p:txBody>
      </p:sp>
      <p:cxnSp>
        <p:nvCxnSpPr>
          <p:cNvPr id="26" name="Прямая со стрелкой 25"/>
          <p:cNvCxnSpPr>
            <a:stCxn id="21" idx="3"/>
          </p:cNvCxnSpPr>
          <p:nvPr/>
        </p:nvCxnSpPr>
        <p:spPr>
          <a:xfrm flipV="1">
            <a:off x="5171650" y="4071942"/>
            <a:ext cx="257606" cy="4179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143504" y="4500570"/>
            <a:ext cx="642942" cy="14287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357818" y="4643446"/>
            <a:ext cx="928694" cy="50006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4" idx="3"/>
          </p:cNvCxnSpPr>
          <p:nvPr/>
        </p:nvCxnSpPr>
        <p:spPr>
          <a:xfrm flipV="1">
            <a:off x="5549943" y="4643446"/>
            <a:ext cx="1236635" cy="89904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Представленная </a:t>
            </a:r>
            <a:r>
              <a:rPr lang="ru-RU" sz="3400" b="1" dirty="0" err="1" smtClean="0"/>
              <a:t>био-психо-социо-духовная</a:t>
            </a:r>
            <a:r>
              <a:rPr lang="ru-RU" sz="3400" b="1" dirty="0" smtClean="0"/>
              <a:t> структура человека и общества, </a:t>
            </a:r>
            <a:r>
              <a:rPr lang="ru-RU" sz="3400" b="1" dirty="0" smtClean="0">
                <a:solidFill>
                  <a:srgbClr val="C00000"/>
                </a:solidFill>
              </a:rPr>
              <a:t>интегрирует и логично структурирует все составляющие жизни человека и общества </a:t>
            </a:r>
            <a:r>
              <a:rPr lang="ru-RU" sz="3400" b="1" dirty="0" smtClean="0"/>
              <a:t>– это доктрина современной идеологии, наполняющей мировоззренческий вакуум, перспективной для переформатирования политики и экономики, </a:t>
            </a:r>
            <a:r>
              <a:rPr lang="ru-RU" sz="3400" b="1" dirty="0" smtClean="0">
                <a:solidFill>
                  <a:srgbClr val="C00000"/>
                </a:solidFill>
              </a:rPr>
              <a:t>разворота их на </a:t>
            </a:r>
            <a:r>
              <a:rPr lang="ru-RU" sz="3400" b="1" dirty="0" err="1" smtClean="0">
                <a:solidFill>
                  <a:srgbClr val="C00000"/>
                </a:solidFill>
              </a:rPr>
              <a:t>гуманизацию</a:t>
            </a:r>
            <a:r>
              <a:rPr lang="ru-RU" sz="3400" b="1" dirty="0" smtClean="0">
                <a:solidFill>
                  <a:srgbClr val="C00000"/>
                </a:solidFill>
              </a:rPr>
              <a:t> </a:t>
            </a:r>
            <a:r>
              <a:rPr lang="ru-RU" sz="3400" b="1" dirty="0" smtClean="0"/>
              <a:t>и развитие на принципах справедливости, совести, ответственности и любви</a:t>
            </a:r>
          </a:p>
          <a:p>
            <a:pPr algn="ctr">
              <a:buNone/>
            </a:pPr>
            <a:r>
              <a:rPr lang="ru-RU" sz="3400" b="1" dirty="0" smtClean="0"/>
              <a:t>Она </a:t>
            </a:r>
            <a:r>
              <a:rPr lang="ru-RU" sz="3400" b="1" dirty="0" smtClean="0">
                <a:solidFill>
                  <a:srgbClr val="C00000"/>
                </a:solidFill>
              </a:rPr>
              <a:t>бесконфликтно объединяет людей </a:t>
            </a:r>
            <a:r>
              <a:rPr lang="ru-RU" sz="3400" b="1" dirty="0" smtClean="0"/>
              <a:t>разных национальностей, религий, профессий, обеспечивает системность и единство в управлении и организации жизни людей в современном системном кризисе</a:t>
            </a:r>
          </a:p>
          <a:p>
            <a:pPr algn="ctr">
              <a:buNone/>
            </a:pPr>
            <a:endParaRPr lang="ru-RU" sz="3400" b="1" dirty="0" smtClean="0"/>
          </a:p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Эта иерархия имеет прикладное значение в психотерапии и реабилитации, психологической помощи и решении проблем международного уровня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93882" y="477735"/>
            <a:ext cx="48607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dirty="0">
              <a:solidFill>
                <a:srgbClr val="002060"/>
              </a:solidFill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</a:endParaRPr>
          </a:p>
          <a:p>
            <a:pPr lvl="0" algn="ctr"/>
            <a:r>
              <a:rPr lang="ru-RU" sz="2400" b="1" i="1" dirty="0">
                <a:solidFill>
                  <a:srgbClr val="002060"/>
                </a:solidFill>
              </a:rPr>
              <a:t>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49280"/>
            <a:ext cx="701617" cy="684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862" r="9263" b="55541"/>
          <a:stretch/>
        </p:blipFill>
        <p:spPr bwMode="auto">
          <a:xfrm>
            <a:off x="323528" y="260648"/>
            <a:ext cx="8573929" cy="241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4" t="48899" r="9666" b="22798"/>
          <a:stretch/>
        </p:blipFill>
        <p:spPr bwMode="auto">
          <a:xfrm>
            <a:off x="597920" y="4167820"/>
            <a:ext cx="3022601" cy="75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5269" y="350100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31 марта 2023 года</a:t>
            </a: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«</a:t>
            </a:r>
            <a:r>
              <a:rPr lang="ru-RU" b="1" dirty="0" err="1" smtClean="0">
                <a:solidFill>
                  <a:srgbClr val="003300"/>
                </a:solidFill>
              </a:rPr>
              <a:t>Био-психо-социо</a:t>
            </a:r>
            <a:r>
              <a:rPr lang="ru-RU" b="1" dirty="0" smtClean="0">
                <a:solidFill>
                  <a:srgbClr val="003300"/>
                </a:solidFill>
              </a:rPr>
              <a:t>-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духовный подход в работе 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с травмой и ПТСР»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237" y="3590032"/>
            <a:ext cx="241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D4D4D"/>
                </a:solidFill>
              </a:rPr>
              <a:t>25 марта 2022 года </a:t>
            </a:r>
            <a:endParaRPr lang="ru-RU" b="1" dirty="0">
              <a:solidFill>
                <a:srgbClr val="4D4D4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913" y="534185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рамках ежегодных </a:t>
            </a:r>
            <a:r>
              <a:rPr lang="ru-RU" b="1" dirty="0" err="1">
                <a:solidFill>
                  <a:srgbClr val="002060"/>
                </a:solidFill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</a:rPr>
              <a:t>лассеновских</a:t>
            </a:r>
            <a:r>
              <a:rPr lang="ru-RU" b="1" dirty="0" smtClean="0">
                <a:solidFill>
                  <a:srgbClr val="002060"/>
                </a:solidFill>
              </a:rPr>
              <a:t> чтений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2280" y="2862401"/>
            <a:ext cx="4447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https://vk.com/happyconference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87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221088"/>
            <a:ext cx="7772400" cy="1470025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5946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3429000"/>
            <a:ext cx="8461448" cy="352839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800" b="1" dirty="0" smtClean="0"/>
              <a:t> В настоящее время «</a:t>
            </a:r>
            <a:r>
              <a:rPr lang="ru-RU" sz="3800" b="1" dirty="0" smtClean="0">
                <a:solidFill>
                  <a:srgbClr val="C00000"/>
                </a:solidFill>
              </a:rPr>
              <a:t>мир полон противоречий</a:t>
            </a:r>
            <a:r>
              <a:rPr lang="ru-RU" sz="3800" b="1" dirty="0" smtClean="0"/>
              <a:t>»</a:t>
            </a:r>
            <a:endParaRPr lang="ru-RU" sz="3800" b="1" dirty="0" smtClean="0">
              <a:solidFill>
                <a:srgbClr val="C00000"/>
              </a:solidFill>
            </a:endParaRPr>
          </a:p>
          <a:p>
            <a:pPr algn="ctr" fontAlgn="t"/>
            <a:r>
              <a:rPr lang="ru-RU" sz="3600" b="1" dirty="0" smtClean="0">
                <a:solidFill>
                  <a:srgbClr val="C00000"/>
                </a:solidFill>
              </a:rPr>
              <a:t>Самые актуальные вопросы современности  - хаос и неопределенность …</a:t>
            </a:r>
          </a:p>
          <a:p>
            <a:pPr algn="ctr" fontAlgn="t"/>
            <a:r>
              <a:rPr lang="ru-RU" sz="3600" b="1" dirty="0" smtClean="0"/>
              <a:t>Основные причины этих угроз </a:t>
            </a:r>
            <a:r>
              <a:rPr lang="ru-RU" sz="3600" b="1" dirty="0" smtClean="0">
                <a:solidFill>
                  <a:srgbClr val="C00000"/>
                </a:solidFill>
              </a:rPr>
              <a:t>- психологические и психопатологические характеристики людей</a:t>
            </a:r>
            <a:r>
              <a:rPr lang="ru-RU" sz="3600" b="1" dirty="0" smtClean="0"/>
              <a:t>, ответственных за организацию жизни общества. Поэтому, в устранении этих угроз могут и </a:t>
            </a:r>
            <a:r>
              <a:rPr lang="ru-RU" sz="3600" b="1" dirty="0" smtClean="0">
                <a:solidFill>
                  <a:srgbClr val="C00000"/>
                </a:solidFill>
              </a:rPr>
              <a:t>должны принять участие специалисты, профессионально компетентные и ответственные за коррекцию названных причин - психологи, психиатры, психотерапевты </a:t>
            </a:r>
            <a:r>
              <a:rPr lang="ru-RU" sz="3600" b="1" dirty="0" smtClean="0"/>
              <a:t>и др. </a:t>
            </a:r>
          </a:p>
          <a:p>
            <a:pPr algn="ctr" fontAlgn="t"/>
            <a:r>
              <a:rPr lang="ru-RU" sz="3600" b="1" dirty="0" smtClean="0"/>
              <a:t>Устранить эти угрозы необходимо для самой масштабной общечеловеческой цели - сохранения цивилизации, пребывающей в системном кризисе.  </a:t>
            </a:r>
          </a:p>
          <a:p>
            <a:pPr algn="ctr" fontAlgn="t"/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0072" y="980728"/>
            <a:ext cx="3384376" cy="144016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В выступлениях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последних лет 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https://retina.news.mail.ru/prev780x440/pic/98/58/image31059157_f5058683b58779523ecc7c46a625258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439248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2852936"/>
            <a:ext cx="274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Генсек ООН А. </a:t>
            </a:r>
            <a:r>
              <a:rPr lang="ru-RU" b="1" i="1" dirty="0" err="1" smtClean="0">
                <a:solidFill>
                  <a:srgbClr val="002060"/>
                </a:solidFill>
              </a:rPr>
              <a:t>Гутерриш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Трудности выполнения задач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81336"/>
            <a:ext cx="8363272" cy="597666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3800" b="1" dirty="0" err="1" smtClean="0"/>
              <a:t>Выгодополучатели</a:t>
            </a:r>
            <a:r>
              <a:rPr lang="ru-RU" sz="3800" b="1" dirty="0" smtClean="0"/>
              <a:t>, создавшие, опасную ситуацию, заинтересованы в сохранении источников своих доходов</a:t>
            </a:r>
          </a:p>
          <a:p>
            <a:pPr algn="just">
              <a:lnSpc>
                <a:spcPct val="120000"/>
              </a:lnSpc>
              <a:buNone/>
            </a:pPr>
            <a:endParaRPr lang="ru-RU" sz="1300" b="1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3800" b="1" dirty="0" smtClean="0"/>
              <a:t>Самые высокие и значимые ценности, приоритеты, цели, стратегии и методы деятельности самых влиятельных менеджеров оказались в конфликте с интересами большинства населения</a:t>
            </a:r>
          </a:p>
          <a:p>
            <a:pPr algn="just">
              <a:lnSpc>
                <a:spcPct val="120000"/>
              </a:lnSpc>
              <a:buNone/>
            </a:pPr>
            <a:endParaRPr lang="ru-RU" sz="1300" b="1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3800" b="1" dirty="0" err="1" smtClean="0">
                <a:solidFill>
                  <a:srgbClr val="C00000"/>
                </a:solidFill>
              </a:rPr>
              <a:t>Выгодополучатели</a:t>
            </a:r>
            <a:r>
              <a:rPr lang="ru-RU" sz="3800" b="1" dirty="0" smtClean="0">
                <a:solidFill>
                  <a:srgbClr val="C00000"/>
                </a:solidFill>
              </a:rPr>
              <a:t> создают хаос</a:t>
            </a:r>
            <a:r>
              <a:rPr lang="ru-RU" sz="3800" b="1" dirty="0" smtClean="0"/>
              <a:t>, руководствуясь принципом </a:t>
            </a:r>
            <a:r>
              <a:rPr lang="ru-RU" sz="3800" b="1" dirty="0" smtClean="0">
                <a:solidFill>
                  <a:srgbClr val="C00000"/>
                </a:solidFill>
              </a:rPr>
              <a:t>«разделяй и властвуй</a:t>
            </a:r>
            <a:r>
              <a:rPr lang="ru-RU" sz="3800" b="1" dirty="0" smtClean="0"/>
              <a:t>»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endParaRPr lang="ru-RU" sz="1300" b="1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3800" b="1" dirty="0" smtClean="0">
                <a:solidFill>
                  <a:srgbClr val="C00000"/>
                </a:solidFill>
              </a:rPr>
              <a:t>Человечеству нужна интеграция</a:t>
            </a:r>
            <a:r>
              <a:rPr lang="ru-RU" sz="3800" b="1" dirty="0" smtClean="0"/>
              <a:t>, теоретической основой которой может стать современная </a:t>
            </a:r>
            <a:r>
              <a:rPr lang="ru-RU" sz="3800" b="1" dirty="0" err="1" smtClean="0"/>
              <a:t>био-психо-социо-духовная</a:t>
            </a:r>
            <a:r>
              <a:rPr lang="ru-RU" sz="3800" b="1" dirty="0" smtClean="0"/>
              <a:t> научная парадигма.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Задачи для психологов и психотерапевтов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Разработать эффективные технологии перезагрузки смены эгоистических ценностей и мотиваций на альтруистические </a:t>
            </a:r>
            <a:r>
              <a:rPr lang="ru-RU" b="1" dirty="0" smtClean="0"/>
              <a:t>у не желающих этого, самых успешных менеджеров мира, убежденных в том, что им для сохранения цивилизации, нужно сократить население планеты с 8 млрд. до 1 млрд. человек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Запустить перезагрузку правящей элиты, направить ее на раскрытие ресурсов человечества для гармоничного развития всех и каждого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решении этой задачи существенное значение имеют идеологические и психологические составляющие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Пять угроз человечеству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980728"/>
            <a:ext cx="5112568" cy="57446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b="1" dirty="0" smtClean="0"/>
              <a:t>экономический, технологический и </a:t>
            </a:r>
            <a:r>
              <a:rPr lang="ru-RU" b="1" dirty="0" err="1" smtClean="0"/>
              <a:t>геостратегический</a:t>
            </a:r>
            <a:r>
              <a:rPr lang="ru-RU" b="1" dirty="0" smtClean="0"/>
              <a:t> «разрывы»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b="1" dirty="0" smtClean="0"/>
              <a:t>рост недоверия народа к институтам власти и политическим лидерам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ru-RU" b="1" dirty="0" smtClean="0"/>
              <a:t>отказ от идеи солидарности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ru-RU" b="1" dirty="0" smtClean="0"/>
              <a:t>изменение климата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b="1" dirty="0" smtClean="0"/>
              <a:t>развитие технологий искусственного интеллекта, ведущих к регрессу духовности, разумности и физической деградации</a:t>
            </a:r>
            <a:endParaRPr lang="ru-RU" b="1" dirty="0"/>
          </a:p>
        </p:txBody>
      </p:sp>
      <p:sp>
        <p:nvSpPr>
          <p:cNvPr id="20486" name="AutoShape 6" descr="⬇ Скачать картинки Угроза, стоковые фото Угроз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⬇ Скачать картинки Угроза, стоковые фото Угроз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Книга: &quot;Стоп Угроза. Книга-тренинг по детской безопасности для родителей  детей 5-12 лет&quot; - Лия Шарова. Купить книгу, читать рецензии | ISBN  978-5-222-36270-9 | Лабиринт"/>
          <p:cNvPicPr>
            <a:picLocks noChangeAspect="1" noChangeArrowheads="1"/>
          </p:cNvPicPr>
          <p:nvPr/>
        </p:nvPicPr>
        <p:blipFill>
          <a:blip r:embed="rId2" cstate="print"/>
          <a:srcRect l="6364" t="10449" r="31274"/>
          <a:stretch>
            <a:fillRect/>
          </a:stretch>
        </p:blipFill>
        <p:spPr bwMode="auto">
          <a:xfrm>
            <a:off x="5436096" y="260648"/>
            <a:ext cx="3528392" cy="6405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172400" y="260648"/>
            <a:ext cx="792088" cy="43204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72400" y="3645024"/>
            <a:ext cx="792088" cy="50405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51912" y="5301208"/>
            <a:ext cx="612576" cy="100811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4509120"/>
            <a:ext cx="792088" cy="50405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Экономический, технологический и </a:t>
            </a:r>
            <a:r>
              <a:rPr lang="ru-RU" sz="3200" b="1" dirty="0" err="1" smtClean="0">
                <a:solidFill>
                  <a:srgbClr val="C00000"/>
                </a:solidFill>
              </a:rPr>
              <a:t>геостратегический</a:t>
            </a:r>
            <a:r>
              <a:rPr lang="ru-RU" sz="3200" b="1" dirty="0" smtClean="0">
                <a:solidFill>
                  <a:srgbClr val="C00000"/>
                </a:solidFill>
              </a:rPr>
              <a:t> «разрывы»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0610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Делит мир на две части, в каждой из которых </a:t>
            </a:r>
            <a:r>
              <a:rPr lang="ru-RU" b="1" dirty="0" smtClean="0">
                <a:solidFill>
                  <a:srgbClr val="C00000"/>
                </a:solidFill>
              </a:rPr>
              <a:t>доминирует</a:t>
            </a:r>
            <a:r>
              <a:rPr lang="ru-RU" b="1" dirty="0" smtClean="0"/>
              <a:t> своя крупнейшая </a:t>
            </a:r>
            <a:r>
              <a:rPr lang="ru-RU" b="1" dirty="0" smtClean="0">
                <a:solidFill>
                  <a:srgbClr val="C00000"/>
                </a:solidFill>
              </a:rPr>
              <a:t>экономика</a:t>
            </a:r>
            <a:r>
              <a:rPr lang="ru-RU" b="1" dirty="0" smtClean="0"/>
              <a:t>, устанавливающая в своей сфере влияния </a:t>
            </a:r>
            <a:r>
              <a:rPr lang="ru-RU" b="1" dirty="0" smtClean="0">
                <a:solidFill>
                  <a:srgbClr val="C00000"/>
                </a:solidFill>
              </a:rPr>
              <a:t>собственные финансовые и экономические правила</a:t>
            </a:r>
            <a:r>
              <a:rPr lang="ru-RU" b="1" dirty="0" smtClean="0"/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Разрушает глобальную систему</a:t>
            </a:r>
            <a:r>
              <a:rPr lang="ru-RU" b="1" dirty="0" smtClean="0"/>
              <a:t>, в которой уважают международное право и существует многополярный мир с прочными многосторонними институтами» </a:t>
            </a:r>
          </a:p>
          <a:p>
            <a:endParaRPr lang="ru-RU" dirty="0"/>
          </a:p>
        </p:txBody>
      </p:sp>
      <p:pic>
        <p:nvPicPr>
          <p:cNvPr id="19460" name="Picture 4" descr="Что такое цифровой разрыв и чем он опасен? | Платформа для проведения  онлайн-, офлайн- и гибридных мероприятий | Блог DEEP Plat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514974"/>
            <a:ext cx="4824536" cy="134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Рост недоверия народа к институтам власти и политическим лидерам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31683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Договор между гражданами и правительством не выполняется</a:t>
            </a:r>
          </a:p>
          <a:p>
            <a:r>
              <a:rPr lang="ru-RU" b="1" dirty="0" smtClean="0"/>
              <a:t>Растет волна протестных демонстраций по всему миру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Конструкция конфликта социально-психологическая и идеологическая </a:t>
            </a:r>
          </a:p>
          <a:p>
            <a:r>
              <a:rPr lang="ru-RU" b="1" dirty="0" smtClean="0"/>
              <a:t>Развивается </a:t>
            </a:r>
            <a:r>
              <a:rPr lang="ru-RU" b="1" dirty="0" err="1" smtClean="0"/>
              <a:t>дезадаптация</a:t>
            </a:r>
            <a:r>
              <a:rPr lang="ru-RU" b="1" dirty="0" smtClean="0"/>
              <a:t>  граждан, </a:t>
            </a:r>
            <a:r>
              <a:rPr lang="ru-RU" b="1" dirty="0" smtClean="0">
                <a:solidFill>
                  <a:srgbClr val="C00000"/>
                </a:solidFill>
              </a:rPr>
              <a:t>создающая мотивацию к протесту</a:t>
            </a:r>
            <a:r>
              <a:rPr lang="ru-RU" b="1" dirty="0" smtClean="0"/>
              <a:t> для понуждения властей к коррекции приоритетов их эгоистических, потребительских ценностей</a:t>
            </a:r>
            <a:endParaRPr lang="ru-RU" b="1" dirty="0"/>
          </a:p>
        </p:txBody>
      </p:sp>
      <p:pic>
        <p:nvPicPr>
          <p:cNvPr id="18434" name="Picture 2" descr="Как избавиться от недоверия к людя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97152"/>
            <a:ext cx="4885556" cy="174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Отказ от идеи солидарности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3320" y="1412776"/>
            <a:ext cx="612068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Человек или общество ставят во главу угла </a:t>
            </a:r>
            <a:r>
              <a:rPr lang="ru-RU" b="1" dirty="0" smtClean="0">
                <a:solidFill>
                  <a:srgbClr val="C00000"/>
                </a:solidFill>
              </a:rPr>
              <a:t>только собственные интересы</a:t>
            </a:r>
            <a:r>
              <a:rPr lang="ru-RU" b="1" dirty="0" smtClean="0"/>
              <a:t>. В результате страдают беженцы, мигранты, женщины и дети</a:t>
            </a:r>
          </a:p>
          <a:p>
            <a:r>
              <a:rPr lang="ru-RU" b="1" dirty="0" err="1" smtClean="0"/>
              <a:t>Деструктивность</a:t>
            </a:r>
            <a:r>
              <a:rPr lang="ru-RU" b="1" dirty="0" smtClean="0"/>
              <a:t> приоритетов </a:t>
            </a:r>
            <a:r>
              <a:rPr lang="ru-RU" b="1" dirty="0" smtClean="0">
                <a:solidFill>
                  <a:srgbClr val="C00000"/>
                </a:solidFill>
              </a:rPr>
              <a:t>эгоизма властей</a:t>
            </a:r>
            <a:r>
              <a:rPr lang="ru-RU" b="1" dirty="0" smtClean="0"/>
              <a:t>, причиняет моральные травмы части населения</a:t>
            </a:r>
          </a:p>
          <a:p>
            <a:r>
              <a:rPr lang="ru-RU" b="1" dirty="0" smtClean="0"/>
              <a:t> Применяются </a:t>
            </a:r>
            <a:r>
              <a:rPr lang="ru-RU" b="1" dirty="0" smtClean="0">
                <a:solidFill>
                  <a:srgbClr val="C00000"/>
                </a:solidFill>
              </a:rPr>
              <a:t>психологические манипуляции,  </a:t>
            </a:r>
            <a:r>
              <a:rPr lang="ru-RU" b="1" dirty="0" smtClean="0"/>
              <a:t>провоцирующие протестные настроения, которые власти направляют от себя – создателей хаоса,  на его жертв</a:t>
            </a:r>
            <a:endParaRPr lang="ru-RU" b="1" dirty="0"/>
          </a:p>
        </p:txBody>
      </p:sp>
      <p:pic>
        <p:nvPicPr>
          <p:cNvPr id="17410" name="Picture 2" descr="Добровольный отказ от совершения преступ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079793" cy="4615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Изменение климата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931224" cy="45259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Температурные рекорды, таяние ледников, увеличение размеров пустынь, разрушительные ураганы </a:t>
            </a:r>
          </a:p>
          <a:p>
            <a:pPr algn="ctr"/>
            <a:r>
              <a:rPr lang="ru-RU" sz="2800" b="1" dirty="0" smtClean="0"/>
              <a:t>Экологическая угроза </a:t>
            </a:r>
            <a:r>
              <a:rPr lang="ru-RU" sz="2800" b="1" dirty="0" smtClean="0"/>
              <a:t>проявляется экономическими проблемами </a:t>
            </a:r>
            <a:r>
              <a:rPr lang="ru-RU" sz="2800" b="1" dirty="0" smtClean="0">
                <a:solidFill>
                  <a:srgbClr val="C00000"/>
                </a:solidFill>
              </a:rPr>
              <a:t>психологическими и социальными расстройствами </a:t>
            </a:r>
          </a:p>
          <a:p>
            <a:endParaRPr lang="ru-RU" dirty="0"/>
          </a:p>
        </p:txBody>
      </p:sp>
      <p:pic>
        <p:nvPicPr>
          <p:cNvPr id="16386" name="Picture 2" descr="Изучение изменения климата с помощью ядерных и изотопных методов | МАГАТ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9144000" cy="2406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851</Words>
  <Application>Microsoft Office PowerPoint</Application>
  <PresentationFormat>Экран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В выступлениях  последних лет    </vt:lpstr>
      <vt:lpstr>Трудности выполнения задач</vt:lpstr>
      <vt:lpstr>Задачи для психологов и психотерапевтов</vt:lpstr>
      <vt:lpstr>Пять угроз человечеству</vt:lpstr>
      <vt:lpstr>Экономический, технологический и геостратегический «разрывы» </vt:lpstr>
      <vt:lpstr>Рост недоверия народа к институтам власти и политическим лидерам</vt:lpstr>
      <vt:lpstr>Отказ от идеи солидарности</vt:lpstr>
      <vt:lpstr>Изменение климата</vt:lpstr>
      <vt:lpstr>Развитие технологий искусственного интеллекта, ведущих к регрессу духовности, разумности и физической деградации</vt:lpstr>
      <vt:lpstr>Перспективы выхода их кризиса  Антониу Гутерриш  </vt:lpstr>
      <vt:lpstr>Перспективны для применения наших разработок</vt:lpstr>
      <vt:lpstr>Раскрытие и осознание конструктивности феномена счастья</vt:lpstr>
      <vt:lpstr>Био-психо-социо-духовная парадигма выделяет и соединяет  4 вида основных БПСД потребностей человека , ресурсов для их обеспечения , с нормативным принципом иерархии их масштабов, универсальна, распространяется на пациентов, врачей, менеджеров, это концепция  идеологии управления  </vt:lpstr>
      <vt:lpstr>Слайд 15</vt:lpstr>
      <vt:lpstr>Слайд 16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ЗАДАЧИ РАЗВИТИЯ  ПСИХОЛОГИИ, ПОСТАВЛЕННЫЕ  ГЕНЕРАЛЬНЫМ СЕКРЕТАРЕМ ООН</dc:title>
  <dc:creator>User</dc:creator>
  <cp:lastModifiedBy>User</cp:lastModifiedBy>
  <cp:revision>45</cp:revision>
  <dcterms:created xsi:type="dcterms:W3CDTF">2022-10-26T12:18:10Z</dcterms:created>
  <dcterms:modified xsi:type="dcterms:W3CDTF">2022-10-27T05:53:07Z</dcterms:modified>
</cp:coreProperties>
</file>