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57" r:id="rId3"/>
    <p:sldId id="321" r:id="rId4"/>
    <p:sldId id="322" r:id="rId5"/>
    <p:sldId id="259" r:id="rId6"/>
    <p:sldId id="260" r:id="rId7"/>
    <p:sldId id="287" r:id="rId8"/>
    <p:sldId id="261" r:id="rId9"/>
    <p:sldId id="306" r:id="rId10"/>
    <p:sldId id="307" r:id="rId11"/>
    <p:sldId id="348" r:id="rId12"/>
    <p:sldId id="313" r:id="rId13"/>
    <p:sldId id="319" r:id="rId14"/>
    <p:sldId id="329" r:id="rId15"/>
    <p:sldId id="298" r:id="rId16"/>
    <p:sldId id="295" r:id="rId17"/>
    <p:sldId id="297" r:id="rId18"/>
    <p:sldId id="318" r:id="rId19"/>
    <p:sldId id="330" r:id="rId20"/>
    <p:sldId id="331" r:id="rId21"/>
    <p:sldId id="332" r:id="rId22"/>
    <p:sldId id="337" r:id="rId23"/>
    <p:sldId id="338" r:id="rId24"/>
    <p:sldId id="339" r:id="rId25"/>
    <p:sldId id="343" r:id="rId26"/>
    <p:sldId id="346" r:id="rId27"/>
    <p:sldId id="347" r:id="rId28"/>
    <p:sldId id="324" r:id="rId29"/>
    <p:sldId id="325" r:id="rId30"/>
    <p:sldId id="300" r:id="rId31"/>
    <p:sldId id="320" r:id="rId32"/>
    <p:sldId id="292" r:id="rId33"/>
    <p:sldId id="293" r:id="rId34"/>
    <p:sldId id="294" r:id="rId35"/>
    <p:sldId id="305" r:id="rId36"/>
    <p:sldId id="27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6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2.png"/><Relationship Id="rId7" Type="http://schemas.openxmlformats.org/officeDocument/2006/relationships/image" Target="../media/image28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constitutionrf.ru/rzd-1/gl-1/st-2-kr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2288" y="5072074"/>
            <a:ext cx="5994422" cy="29526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28662" y="5429264"/>
            <a:ext cx="7143800" cy="142873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Зав. кафедрой психотерапии и наркологии КГМА –филиала ФГБОУ ДПО РМАНПО МЗ РФ, д.м.н. профессор А.М.Карпов,  </a:t>
            </a:r>
            <a:r>
              <a:rPr lang="ru-RU" b="1" dirty="0" err="1" smtClean="0">
                <a:solidFill>
                  <a:srgbClr val="C00000"/>
                </a:solidFill>
              </a:rPr>
              <a:t>к.псх.н</a:t>
            </a:r>
            <a:r>
              <a:rPr lang="ru-RU" b="1" dirty="0" smtClean="0">
                <a:solidFill>
                  <a:srgbClr val="C00000"/>
                </a:solidFill>
              </a:rPr>
              <a:t>. В.В.Герасимова, </a:t>
            </a:r>
            <a:r>
              <a:rPr lang="ru-RU" b="1" dirty="0" err="1" smtClean="0">
                <a:solidFill>
                  <a:srgbClr val="C00000"/>
                </a:solidFill>
              </a:rPr>
              <a:t>к.м.н.доцент</a:t>
            </a:r>
            <a:r>
              <a:rPr lang="ru-RU" b="1" dirty="0" smtClean="0">
                <a:solidFill>
                  <a:srgbClr val="C00000"/>
                </a:solidFill>
              </a:rPr>
              <a:t> М.В.Белоусова, </a:t>
            </a:r>
            <a:endParaRPr lang="ru-RU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pic>
        <p:nvPicPr>
          <p:cNvPr id="7" name="Picture 2" descr="ÐÐ°ÑÑÐ¸Ð½ÐºÐ¸ Ð¿Ð¾ Ð·Ð°Ð¿ÑÐ¾ÑÑ ÐºÐ°ÑÑÐ¸Ð½ÐºÐ° ÑÐ²Ð¸ÑÐ¶ÑÐ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4311" r="955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857356" y="785794"/>
            <a:ext cx="57864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cs typeface="Arial" pitchFamily="34" charset="0"/>
              </a:rPr>
              <a:t>ПОТЕНЦИАЛ </a:t>
            </a: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ОБРАЗА</a:t>
            </a:r>
            <a:r>
              <a:rPr lang="ru-RU" sz="3200" b="1" dirty="0" smtClean="0">
                <a:solidFill>
                  <a:srgbClr val="002060"/>
                </a:solidFill>
                <a:cs typeface="Arial" pitchFamily="34" charset="0"/>
              </a:rPr>
              <a:t> ЧЕЛОВЕКА ДЛЯ РАЗВИТИЯ </a:t>
            </a:r>
            <a:r>
              <a:rPr lang="ru-RU" sz="3200" b="1" dirty="0" smtClean="0">
                <a:solidFill>
                  <a:srgbClr val="C00000"/>
                </a:solidFill>
                <a:cs typeface="Arial" pitchFamily="34" charset="0"/>
              </a:rPr>
              <a:t>ОБРАЗ</a:t>
            </a:r>
            <a:r>
              <a:rPr lang="ru-RU" sz="3200" b="1" dirty="0" smtClean="0">
                <a:solidFill>
                  <a:srgbClr val="002060"/>
                </a:solidFill>
                <a:cs typeface="Arial" pitchFamily="34" charset="0"/>
              </a:rPr>
              <a:t>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5157192"/>
            <a:ext cx="85011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Зав. кафедрой психотерапии и наркологии КГМА –филиала ФГБОУ ДПО РМАНПО МЗ РФ, д.м.н. профессор А.М.Карпов, </a:t>
            </a:r>
            <a:r>
              <a:rPr lang="ru-RU" b="1" dirty="0" err="1" smtClean="0">
                <a:solidFill>
                  <a:srgbClr val="002060"/>
                </a:solidFill>
              </a:rPr>
              <a:t>к.м.н.доцент</a:t>
            </a:r>
            <a:r>
              <a:rPr lang="ru-RU" b="1" dirty="0" smtClean="0">
                <a:solidFill>
                  <a:srgbClr val="002060"/>
                </a:solidFill>
              </a:rPr>
              <a:t> М.В.Белоусова </a:t>
            </a:r>
            <a:r>
              <a:rPr lang="ru-RU" b="1" dirty="0" err="1" smtClean="0">
                <a:solidFill>
                  <a:srgbClr val="002060"/>
                </a:solidFill>
              </a:rPr>
              <a:t>к.псх.н.В.В.Герасимова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215370" cy="654032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Голографичность</a:t>
            </a:r>
            <a:r>
              <a:rPr lang="ru-RU" b="1" dirty="0" smtClean="0">
                <a:solidFill>
                  <a:srgbClr val="C00000"/>
                </a:solidFill>
              </a:rPr>
              <a:t> психики и мозга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052736"/>
            <a:ext cx="4932040" cy="580526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400" b="1" dirty="0" smtClean="0"/>
              <a:t>Считал, что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400" b="1" dirty="0" smtClean="0"/>
              <a:t> «</a:t>
            </a:r>
            <a:r>
              <a:rPr lang="ru-RU" sz="3400" b="1" dirty="0" smtClean="0">
                <a:solidFill>
                  <a:srgbClr val="C00000"/>
                </a:solidFill>
              </a:rPr>
              <a:t>Наша психическая структура повторяет структуру Вселенной и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400" b="1" dirty="0" smtClean="0">
                <a:solidFill>
                  <a:srgbClr val="C00000"/>
                </a:solidFill>
              </a:rPr>
              <a:t>все происходящее в космосе, повторяет </a:t>
            </a:r>
            <a:r>
              <a:rPr lang="ru-RU" sz="3400" b="1" dirty="0" smtClean="0"/>
              <a:t>себя в  малом </a:t>
            </a:r>
            <a:r>
              <a:rPr lang="ru-RU" sz="3400" b="1" dirty="0" smtClean="0">
                <a:solidFill>
                  <a:srgbClr val="C00000"/>
                </a:solidFill>
              </a:rPr>
              <a:t>пространстве человеческой души</a:t>
            </a:r>
            <a:r>
              <a:rPr lang="ru-RU" sz="3400" b="1" dirty="0" smtClean="0"/>
              <a:t>…»  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3400" b="1" dirty="0" smtClean="0"/>
              <a:t> </a:t>
            </a:r>
            <a:r>
              <a:rPr lang="ru-RU" sz="3400" b="1" dirty="0" smtClean="0">
                <a:solidFill>
                  <a:srgbClr val="C00000"/>
                </a:solidFill>
              </a:rPr>
              <a:t>Голографическую модель человеческого мозга и функционирования психики </a:t>
            </a:r>
            <a:r>
              <a:rPr lang="ru-RU" sz="3400" b="1" dirty="0" smtClean="0"/>
              <a:t>разработали  </a:t>
            </a:r>
            <a:r>
              <a:rPr lang="ru-RU" sz="2600" b="1" dirty="0" err="1" smtClean="0"/>
              <a:t>нейро-психофизиолог</a:t>
            </a:r>
            <a:r>
              <a:rPr lang="ru-RU" sz="2600" b="1" dirty="0" smtClean="0"/>
              <a:t>, психолог К. </a:t>
            </a:r>
            <a:r>
              <a:rPr lang="ru-RU" sz="2600" b="1" dirty="0" err="1" smtClean="0"/>
              <a:t>Прибрам</a:t>
            </a:r>
            <a:r>
              <a:rPr lang="ru-RU" sz="2600" b="1" dirty="0" smtClean="0"/>
              <a:t>, физиолог К. С. </a:t>
            </a:r>
            <a:r>
              <a:rPr lang="ru-RU" sz="2600" b="1" dirty="0" err="1" smtClean="0"/>
              <a:t>Лешли</a:t>
            </a:r>
            <a:r>
              <a:rPr lang="ru-RU" sz="2600" b="1" dirty="0" smtClean="0"/>
              <a:t>, А.Корнеев и др.  </a:t>
            </a:r>
          </a:p>
        </p:txBody>
      </p:sp>
      <p:pic>
        <p:nvPicPr>
          <p:cNvPr id="30722" name="Picture 2" descr="ONLINE лекция «Карл Густав Юнг. Путь индивидуации» ::Лекции в Москве ::  Новый Акрополь :: Москва (на Сретенке) :: cайт Нового Акрополя в Москве (на  Сретенке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196753"/>
            <a:ext cx="4113669" cy="4303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79512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Карл Густав Юнг </a:t>
            </a:r>
            <a:r>
              <a:rPr lang="ru-RU" sz="2400" b="1" dirty="0" smtClean="0"/>
              <a:t>(1875-1961), основатель аналитической психологии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868346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C00000"/>
                </a:solidFill>
              </a:rPr>
              <a:t>Голографичность</a:t>
            </a:r>
            <a:r>
              <a:rPr lang="ru-RU" b="1" dirty="0" smtClean="0">
                <a:solidFill>
                  <a:srgbClr val="C00000"/>
                </a:solidFill>
              </a:rPr>
              <a:t> ДНК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28596" y="1071546"/>
            <a:ext cx="4857784" cy="5429288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Российский генетик, </a:t>
            </a:r>
            <a:r>
              <a:rPr lang="ru-RU" b="1" dirty="0" smtClean="0"/>
              <a:t>доктор </a:t>
            </a:r>
            <a:r>
              <a:rPr lang="ru-RU" b="1" dirty="0" smtClean="0"/>
              <a:t>биол.наук, академик 3-х академий </a:t>
            </a:r>
            <a:r>
              <a:rPr lang="ru-RU" b="1" dirty="0" err="1" smtClean="0">
                <a:solidFill>
                  <a:srgbClr val="C00000"/>
                </a:solidFill>
              </a:rPr>
              <a:t>П.П.Гаряев</a:t>
            </a:r>
            <a:r>
              <a:rPr lang="ru-RU" b="1" dirty="0" smtClean="0">
                <a:solidFill>
                  <a:srgbClr val="C00000"/>
                </a:solidFill>
              </a:rPr>
              <a:t> раскрыл  голографический тип памяти ДНК.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ДНК структурирована как слова, как текст.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Высшей формой голографической памяти </a:t>
            </a:r>
            <a:r>
              <a:rPr lang="ru-RU" b="1" dirty="0" smtClean="0"/>
              <a:t>биосистем является </a:t>
            </a:r>
            <a:r>
              <a:rPr lang="ru-RU" b="1" dirty="0" smtClean="0">
                <a:solidFill>
                  <a:srgbClr val="C00000"/>
                </a:solidFill>
              </a:rPr>
              <a:t>память головного мозга человека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Это невозможно оцифровать</a:t>
            </a:r>
          </a:p>
          <a:p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48431" t="9450" b="25200"/>
          <a:stretch>
            <a:fillRect/>
          </a:stretch>
        </p:blipFill>
        <p:spPr bwMode="auto">
          <a:xfrm>
            <a:off x="5220072" y="1556792"/>
            <a:ext cx="3571900" cy="33948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ChangeArrowheads="1"/>
          </p:cNvSpPr>
          <p:nvPr/>
        </p:nvSpPr>
        <p:spPr bwMode="auto">
          <a:xfrm>
            <a:off x="357158" y="0"/>
            <a:ext cx="831535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defRPr/>
            </a:pPr>
            <a:r>
              <a:rPr lang="ru-RU" sz="40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Образ мира – голограмма или матрешка</a:t>
            </a:r>
            <a:endParaRPr lang="ru-RU" sz="4000" b="1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3731" name="Picture 3" descr="5275470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599" y="1628800"/>
            <a:ext cx="4555289" cy="3644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3732" name="Picture 4" descr="Shema_plane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99304"/>
            <a:ext cx="4203576" cy="365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285720" y="5429265"/>
            <a:ext cx="860586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>
              <a:spcBef>
                <a:spcPct val="50000"/>
              </a:spcBef>
            </a:pPr>
            <a:r>
              <a:rPr lang="ru-RU" sz="2800" b="1" dirty="0" smtClean="0">
                <a:solidFill>
                  <a:srgbClr val="003300"/>
                </a:solidFill>
              </a:rPr>
              <a:t>     Вселенная едина - вне эпохи</a:t>
            </a:r>
            <a:r>
              <a:rPr lang="ru-RU" sz="2800" b="1" dirty="0">
                <a:solidFill>
                  <a:srgbClr val="003300"/>
                </a:solidFill>
              </a:rPr>
              <a:t>, политики, </a:t>
            </a:r>
            <a:r>
              <a:rPr lang="ru-RU" sz="2800" b="1" dirty="0" smtClean="0">
                <a:solidFill>
                  <a:srgbClr val="003300"/>
                </a:solidFill>
              </a:rPr>
              <a:t>религии, национальности</a:t>
            </a:r>
            <a:r>
              <a:rPr lang="ru-RU" sz="2800" b="1" dirty="0">
                <a:solidFill>
                  <a:srgbClr val="003300"/>
                </a:solidFill>
              </a:rPr>
              <a:t>, </a:t>
            </a:r>
            <a:r>
              <a:rPr lang="ru-RU" sz="2800" b="1" dirty="0" smtClean="0">
                <a:solidFill>
                  <a:srgbClr val="003300"/>
                </a:solidFill>
              </a:rPr>
              <a:t>социальной </a:t>
            </a:r>
            <a:r>
              <a:rPr lang="ru-RU" sz="2800" b="1" dirty="0" err="1" smtClean="0">
                <a:solidFill>
                  <a:srgbClr val="003300"/>
                </a:solidFill>
              </a:rPr>
              <a:t>структуризаци</a:t>
            </a:r>
            <a:r>
              <a:rPr lang="ru-RU" sz="2800" b="1" dirty="0" smtClean="0">
                <a:solidFill>
                  <a:srgbClr val="003300"/>
                </a:solidFill>
              </a:rPr>
              <a:t> и времени. </a:t>
            </a:r>
            <a:r>
              <a:rPr lang="ru-RU" sz="2800" b="1" dirty="0" smtClean="0">
                <a:solidFill>
                  <a:srgbClr val="C00000"/>
                </a:solidFill>
              </a:rPr>
              <a:t>Эти характеристики не оцифруются   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5643570" cy="1357322"/>
          </a:xfrm>
        </p:spPr>
        <p:txBody>
          <a:bodyPr>
            <a:normAutofit fontScale="90000"/>
          </a:bodyPr>
          <a:lstStyle/>
          <a:p>
            <a:pPr algn="r"/>
            <a:r>
              <a:rPr lang="ru-RU" sz="3600" b="1" dirty="0" err="1" smtClean="0">
                <a:solidFill>
                  <a:srgbClr val="C00000"/>
                </a:solidFill>
              </a:rPr>
              <a:t>Голографичность</a:t>
            </a:r>
            <a:r>
              <a:rPr lang="ru-RU" sz="3600" b="1" dirty="0" smtClean="0">
                <a:solidFill>
                  <a:srgbClr val="C00000"/>
                </a:solidFill>
              </a:rPr>
              <a:t>  алгоритма развития всего живого     (Н.Амосов)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844824"/>
            <a:ext cx="8929718" cy="5389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Алгоритм  </a:t>
            </a:r>
            <a:r>
              <a:rPr lang="ru-RU" b="1" dirty="0" err="1" smtClean="0">
                <a:solidFill>
                  <a:srgbClr val="C00000"/>
                </a:solidFill>
              </a:rPr>
              <a:t>саногенеза</a:t>
            </a:r>
            <a:r>
              <a:rPr lang="ru-RU" b="1" dirty="0" smtClean="0">
                <a:solidFill>
                  <a:srgbClr val="C00000"/>
                </a:solidFill>
              </a:rPr>
              <a:t> и «инструментарий» </a:t>
            </a:r>
          </a:p>
          <a:p>
            <a:pPr>
              <a:buNone/>
            </a:pPr>
            <a:r>
              <a:rPr lang="ru-RU" b="1" dirty="0" smtClean="0"/>
              <a:t>регуляции  структурных и функциональных </a:t>
            </a:r>
          </a:p>
          <a:p>
            <a:pPr>
              <a:buNone/>
            </a:pPr>
            <a:r>
              <a:rPr lang="ru-RU" b="1" dirty="0" smtClean="0"/>
              <a:t>параметров  всех организмов один:   </a:t>
            </a:r>
          </a:p>
          <a:p>
            <a:pPr>
              <a:buNone/>
            </a:pPr>
            <a:r>
              <a:rPr lang="ru-RU" sz="3600" b="1" dirty="0" smtClean="0"/>
              <a:t>                                                                                 </a:t>
            </a:r>
            <a:r>
              <a:rPr lang="ru-RU" sz="4100" b="1" dirty="0" smtClean="0"/>
              <a:t>вещество</a:t>
            </a:r>
            <a:endParaRPr lang="ru-RU" sz="41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4100" b="1" dirty="0" smtClean="0"/>
              <a:t>Нагрузка – гормон – </a:t>
            </a:r>
            <a:r>
              <a:rPr lang="ru-RU" sz="4100" b="1" dirty="0" smtClean="0">
                <a:solidFill>
                  <a:srgbClr val="C00000"/>
                </a:solidFill>
              </a:rPr>
              <a:t>ген</a:t>
            </a:r>
            <a:r>
              <a:rPr lang="ru-RU" sz="4100" b="1" dirty="0" smtClean="0"/>
              <a:t> – фермент  &lt;</a:t>
            </a:r>
            <a:endParaRPr lang="ru-RU" sz="4100" dirty="0" smtClean="0"/>
          </a:p>
          <a:p>
            <a:pPr>
              <a:buNone/>
            </a:pPr>
            <a:r>
              <a:rPr lang="ru-RU" sz="4100" b="1" dirty="0" smtClean="0"/>
              <a:t>                                                                         процесс</a:t>
            </a:r>
            <a:endParaRPr lang="ru-RU" sz="4100" dirty="0" smtClean="0"/>
          </a:p>
          <a:p>
            <a:pPr>
              <a:buNone/>
            </a:pPr>
            <a:r>
              <a:rPr lang="ru-RU" b="1" dirty="0" smtClean="0"/>
              <a:t> </a:t>
            </a:r>
            <a:r>
              <a:rPr lang="ru-RU" dirty="0" smtClean="0"/>
              <a:t>    </a:t>
            </a:r>
            <a:r>
              <a:rPr lang="ru-RU" sz="3100" b="1" dirty="0" smtClean="0"/>
              <a:t>У растений, животных и людей, находящихся на одной, «родной» территории  </a:t>
            </a:r>
            <a:r>
              <a:rPr lang="ru-RU" sz="3100" b="1" dirty="0" smtClean="0">
                <a:solidFill>
                  <a:srgbClr val="C00000"/>
                </a:solidFill>
              </a:rPr>
              <a:t>«нагрузки» </a:t>
            </a:r>
            <a:r>
              <a:rPr lang="ru-RU" sz="3100" b="1" dirty="0" smtClean="0"/>
              <a:t>солнечным светом, температурой, составом воздуха, воды и почвы, экологическими и </a:t>
            </a:r>
            <a:r>
              <a:rPr lang="ru-RU" sz="3100" b="1" dirty="0" err="1" smtClean="0"/>
              <a:t>климатич</a:t>
            </a:r>
            <a:r>
              <a:rPr lang="ru-RU" sz="3100" b="1" dirty="0" smtClean="0"/>
              <a:t>. факторами </a:t>
            </a:r>
            <a:r>
              <a:rPr lang="ru-RU" sz="3100" b="1" dirty="0" smtClean="0">
                <a:solidFill>
                  <a:srgbClr val="C00000"/>
                </a:solidFill>
              </a:rPr>
              <a:t>одни и те же. В этом глубокое единство человека с природой.  </a:t>
            </a:r>
          </a:p>
          <a:p>
            <a:pPr>
              <a:buNone/>
            </a:pPr>
            <a:r>
              <a:rPr lang="ru-RU" sz="3100" b="1" dirty="0" smtClean="0"/>
              <a:t>   Это определяет </a:t>
            </a:r>
            <a:r>
              <a:rPr lang="ru-RU" sz="3100" b="1" dirty="0" smtClean="0">
                <a:solidFill>
                  <a:srgbClr val="C00000"/>
                </a:solidFill>
              </a:rPr>
              <a:t>сходство и параллелизм в наборе активных генов, ферментов, процессов и веществ</a:t>
            </a:r>
            <a:r>
              <a:rPr lang="ru-RU" sz="3100" b="1" dirty="0" smtClean="0"/>
              <a:t>, содержащихся в организмах растений, животных и людей. Их структурное и функциональное единство. </a:t>
            </a:r>
            <a:r>
              <a:rPr lang="ru-RU" sz="3100" b="1" dirty="0" smtClean="0">
                <a:solidFill>
                  <a:srgbClr val="C00000"/>
                </a:solidFill>
              </a:rPr>
              <a:t>Это не охватить </a:t>
            </a:r>
            <a:r>
              <a:rPr lang="ru-RU" sz="3100" b="1" dirty="0" err="1" smtClean="0">
                <a:solidFill>
                  <a:srgbClr val="C00000"/>
                </a:solidFill>
              </a:rPr>
              <a:t>цифровизацией</a:t>
            </a:r>
            <a:endParaRPr lang="ru-RU" sz="3100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sz="3100" b="1" dirty="0" smtClean="0"/>
              <a:t>   </a:t>
            </a:r>
            <a:endParaRPr lang="ru-RU" sz="41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Анатолий\Downloads\images амос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105567"/>
            <a:ext cx="3590221" cy="2537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786058"/>
            <a:ext cx="8501122" cy="3857652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                                                                                                </a:t>
            </a: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</a:t>
            </a:r>
          </a:p>
          <a:p>
            <a:pPr>
              <a:buNone/>
            </a:pPr>
            <a:r>
              <a:rPr lang="ru-RU" b="1" dirty="0" smtClean="0"/>
              <a:t>    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 </a:t>
            </a:r>
            <a:r>
              <a:rPr lang="ru-RU" sz="2400" b="1" dirty="0" err="1" smtClean="0"/>
              <a:t>Одномоментно</a:t>
            </a:r>
            <a:r>
              <a:rPr lang="ru-RU" sz="2400" b="1" dirty="0" smtClean="0"/>
              <a:t> работают 10%  генов,  которые    востребованы нагрузками. Многие гены активируются с возрастом в ответ на биологические, психологические, социальные, духовные запросы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    Совокупность нагрузок определяет реализацию ресурсов человека. Все, что не востребовано, атрофируется.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   </a:t>
            </a:r>
            <a:r>
              <a:rPr lang="ru-RU" sz="2400" b="1" dirty="0" err="1" smtClean="0">
                <a:solidFill>
                  <a:srgbClr val="C00000"/>
                </a:solidFill>
              </a:rPr>
              <a:t>Цифровизация</a:t>
            </a:r>
            <a:r>
              <a:rPr lang="ru-RU" sz="2400" b="1" dirty="0" smtClean="0">
                <a:solidFill>
                  <a:srgbClr val="C00000"/>
                </a:solidFill>
              </a:rPr>
              <a:t>  образования уменьшает количество когнитивных и духовных и социальных </a:t>
            </a:r>
            <a:r>
              <a:rPr lang="ru-RU" sz="2400" b="1" dirty="0" smtClean="0"/>
              <a:t>нагрузок, что влечет </a:t>
            </a:r>
            <a:r>
              <a:rPr lang="ru-RU" sz="2400" b="1" dirty="0" smtClean="0">
                <a:solidFill>
                  <a:srgbClr val="C00000"/>
                </a:solidFill>
              </a:rPr>
              <a:t>ослабление развития речи, мышления, социальных, культурных, моторных навыков  </a:t>
            </a:r>
            <a:r>
              <a:rPr lang="ru-RU" sz="2400" b="1" dirty="0" smtClean="0"/>
              <a:t>и др.  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dirty="0" smtClean="0"/>
              <a:t>       </a:t>
            </a:r>
            <a:r>
              <a:rPr lang="ru-RU" sz="2400" b="1" dirty="0" smtClean="0">
                <a:solidFill>
                  <a:srgbClr val="C00000"/>
                </a:solidFill>
              </a:rPr>
              <a:t>Ранняя маршрутизация образования невозможна</a:t>
            </a:r>
            <a:r>
              <a:rPr lang="ru-RU" sz="2400" b="1" dirty="0" smtClean="0"/>
              <a:t>, так как развитие детей идет неравномерно. Бывают разные варианты. Отстающие в развитии становятся гениями, а вундеркинды оказываются психически больными инвалидами</a:t>
            </a:r>
            <a:endParaRPr lang="ru-RU" sz="2400" dirty="0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 l="35139" t="23250" r="19479" b="22102"/>
          <a:stretch>
            <a:fillRect/>
          </a:stretch>
        </p:blipFill>
        <p:spPr bwMode="auto">
          <a:xfrm>
            <a:off x="285720" y="214290"/>
            <a:ext cx="557216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429256" y="285728"/>
            <a:ext cx="350046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Это </a:t>
            </a:r>
            <a:r>
              <a:rPr lang="ru-RU" sz="2000" b="1" dirty="0" smtClean="0">
                <a:solidFill>
                  <a:srgbClr val="C00000"/>
                </a:solidFill>
              </a:rPr>
              <a:t>пространство правды</a:t>
            </a:r>
            <a:r>
              <a:rPr lang="ru-RU" sz="2000" b="1" dirty="0" smtClean="0"/>
              <a:t>, </a:t>
            </a:r>
            <a:r>
              <a:rPr lang="ru-RU" sz="2000" b="1" dirty="0" smtClean="0">
                <a:solidFill>
                  <a:srgbClr val="C00000"/>
                </a:solidFill>
              </a:rPr>
              <a:t>свободы выбора цели</a:t>
            </a:r>
            <a:r>
              <a:rPr lang="ru-RU" sz="2000" b="1" dirty="0" smtClean="0"/>
              <a:t>, сочетающейся с полной </a:t>
            </a:r>
            <a:r>
              <a:rPr lang="ru-RU" sz="2000" b="1" dirty="0" smtClean="0">
                <a:solidFill>
                  <a:srgbClr val="C00000"/>
                </a:solidFill>
              </a:rPr>
              <a:t>личной ответственностью </a:t>
            </a:r>
            <a:r>
              <a:rPr lang="ru-RU" sz="2000" b="1" dirty="0" smtClean="0"/>
              <a:t>за достигнутые  результаты,  </a:t>
            </a:r>
          </a:p>
          <a:p>
            <a:r>
              <a:rPr lang="ru-RU" sz="2000" b="1" dirty="0" smtClean="0"/>
              <a:t>   в нем нет рынка, возможности обмануть, нет чиновников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48685" t="2686" r="3946" b="51665"/>
          <a:stretch>
            <a:fillRect/>
          </a:stretch>
        </p:blipFill>
        <p:spPr bwMode="auto">
          <a:xfrm>
            <a:off x="3571875" y="5500688"/>
            <a:ext cx="2571750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 l="48685" t="48335" b="3328"/>
          <a:stretch>
            <a:fillRect/>
          </a:stretch>
        </p:blipFill>
        <p:spPr bwMode="auto">
          <a:xfrm>
            <a:off x="6143625" y="5500688"/>
            <a:ext cx="2714625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ÐÐ°ÑÑÐ¸Ð½ÐºÐ¸ Ð¿Ð¾ Ð·Ð°Ð¿ÑÐ¾ÑÑ ÐºÐ°ÑÑÐ¸Ð½ÐºÐ° Ð³Ð»Ð°Ð·, ÑÑÐ¾"/>
          <p:cNvPicPr>
            <a:picLocks noChangeAspect="1" noChangeArrowheads="1"/>
          </p:cNvPicPr>
          <p:nvPr/>
        </p:nvPicPr>
        <p:blipFill>
          <a:blip r:embed="rId3" cstate="print"/>
          <a:srcRect t="48511" b="5833"/>
          <a:stretch>
            <a:fillRect/>
          </a:stretch>
        </p:blipFill>
        <p:spPr bwMode="auto">
          <a:xfrm>
            <a:off x="6000750" y="1071563"/>
            <a:ext cx="1931988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 descr="ÐÐ°ÑÑÐ¸Ð½ÐºÐ¸ Ð¿Ð¾ Ð·Ð°Ð¿ÑÐ¾ÑÑ ÐºÐ°ÑÑÐ¸Ð½ÐºÐ° Ð³Ð»Ð°Ð·, ÑÑÐ¾"/>
          <p:cNvPicPr>
            <a:picLocks noChangeAspect="1" noChangeArrowheads="1"/>
          </p:cNvPicPr>
          <p:nvPr/>
        </p:nvPicPr>
        <p:blipFill>
          <a:blip r:embed="rId4" cstate="print"/>
          <a:srcRect b="51489"/>
          <a:stretch>
            <a:fillRect/>
          </a:stretch>
        </p:blipFill>
        <p:spPr bwMode="auto">
          <a:xfrm>
            <a:off x="4071938" y="928688"/>
            <a:ext cx="20034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14290"/>
            <a:ext cx="8643998" cy="92869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Голографичность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деятельности мозга и психики имеет естественные механизмы, недоступные для  фиксации и </a:t>
            </a:r>
            <a:r>
              <a:rPr lang="ru-RU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цифровизации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</p:txBody>
      </p:sp>
      <p:pic>
        <p:nvPicPr>
          <p:cNvPr id="15367" name="Picture 3" descr="# 0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3714750" y="1928813"/>
            <a:ext cx="4645025" cy="3584575"/>
          </a:xfrm>
        </p:spPr>
      </p:pic>
      <p:sp>
        <p:nvSpPr>
          <p:cNvPr id="15368" name="Rectangle 4"/>
          <p:cNvSpPr>
            <a:spLocks noChangeArrowheads="1"/>
          </p:cNvSpPr>
          <p:nvPr/>
        </p:nvSpPr>
        <p:spPr bwMode="auto">
          <a:xfrm>
            <a:off x="0" y="1214422"/>
            <a:ext cx="3786181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ts val="216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Органы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чувств</a:t>
            </a:r>
            <a:r>
              <a:rPr lang="ru-RU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воспринимают  характеристики внешнего   </a:t>
            </a:r>
            <a:r>
              <a:rPr lang="ru-RU" dirty="0">
                <a:latin typeface="Arial" pitchFamily="34" charset="0"/>
                <a:cs typeface="Arial" pitchFamily="34" charset="0"/>
              </a:rPr>
              <a:t>мира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ts val="216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Они преобразуются в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хим. и электрические  процессы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передающие информацию в мозг по цепи нейронов.    </a:t>
            </a:r>
          </a:p>
          <a:p>
            <a:pPr marL="342900" indent="-342900">
              <a:lnSpc>
                <a:spcPts val="216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Между нейронами имеются щели –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синапсы.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342900" indent="-342900">
              <a:lnSpc>
                <a:spcPts val="216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Через них информация передается медиаторами нейронам, идущим к </a:t>
            </a:r>
          </a:p>
          <a:p>
            <a:pPr marL="342900" indent="-342900">
              <a:lnSpc>
                <a:spcPts val="2160"/>
              </a:lnSpc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  центральным анализаторам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lnSpc>
                <a:spcPts val="2160"/>
              </a:lnSpc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Которые 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трансформируют </a:t>
            </a:r>
            <a:r>
              <a:rPr lang="ru-RU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химическ</a:t>
            </a: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и электрические процессы в психические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– ощущения, восприятия, чувства, образы и др.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AutoShape 6" descr="ÐÐ°ÑÑÐ¸Ð½ÐºÐ¸ Ð¿Ð¾ Ð·Ð°Ð¿ÑÐ¾ÑÑ ÐºÐ°ÑÑÐ¸Ð½ÐºÐ° Ð³Ð»Ð°Ð·, ÑÑ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AutoShape 8" descr="ÐÐ°ÑÑÐ¸Ð½ÐºÐ¸ Ð¿Ð¾ Ð·Ð°Ð¿ÑÐ¾ÑÑ ÐºÐ°ÑÑÐ¸Ð½ÐºÐ° Ð³Ð»Ð°Ð·, ÑÑÐ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42852"/>
            <a:ext cx="8715436" cy="14287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Концепция ОБРАЗА богоподобного человека - </a:t>
            </a:r>
            <a:r>
              <a:rPr lang="ru-RU" sz="2400" b="1" dirty="0" err="1" smtClean="0">
                <a:solidFill>
                  <a:srgbClr val="C00000"/>
                </a:solidFill>
              </a:rPr>
              <a:t>Биопсихосоциодуховная</a:t>
            </a:r>
            <a:r>
              <a:rPr lang="ru-RU" sz="2400" b="1" dirty="0" smtClean="0">
                <a:solidFill>
                  <a:srgbClr val="C00000"/>
                </a:solidFill>
              </a:rPr>
              <a:t> парадигма. </a:t>
            </a:r>
            <a:r>
              <a:rPr lang="ru-RU" sz="2400" b="1" dirty="0" smtClean="0"/>
              <a:t>Она </a:t>
            </a:r>
            <a:r>
              <a:rPr lang="ru-RU" sz="2400" b="1" dirty="0" smtClean="0">
                <a:solidFill>
                  <a:srgbClr val="C00000"/>
                </a:solidFill>
              </a:rPr>
              <a:t>выделяет и соединяет</a:t>
            </a:r>
            <a:r>
              <a:rPr lang="ru-RU" sz="2400" b="1" dirty="0" smtClean="0"/>
              <a:t>  4 вида основных </a:t>
            </a:r>
            <a:r>
              <a:rPr lang="ru-RU" sz="2400" b="1" dirty="0" smtClean="0">
                <a:solidFill>
                  <a:srgbClr val="C00000"/>
                </a:solidFill>
              </a:rPr>
              <a:t>ценностей и</a:t>
            </a: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потребностей, </a:t>
            </a:r>
            <a:r>
              <a:rPr lang="ru-RU" sz="2400" b="1" dirty="0" smtClean="0"/>
              <a:t> с принципом нормативности </a:t>
            </a:r>
            <a:r>
              <a:rPr lang="ru-RU" sz="2400" b="1" dirty="0" smtClean="0">
                <a:solidFill>
                  <a:srgbClr val="C00000"/>
                </a:solidFill>
              </a:rPr>
              <a:t>иерархии</a:t>
            </a:r>
            <a:r>
              <a:rPr lang="ru-RU" sz="2400" b="1" dirty="0" smtClean="0"/>
              <a:t> их масштабов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3714776" cy="5000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ценности </a:t>
            </a:r>
            <a:r>
              <a:rPr lang="ru-RU" dirty="0" smtClean="0"/>
              <a:t>и</a:t>
            </a:r>
            <a:r>
              <a:rPr lang="ru-RU" dirty="0" smtClean="0">
                <a:solidFill>
                  <a:srgbClr val="C00000"/>
                </a:solidFill>
              </a:rPr>
              <a:t> потребности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85720" y="2071678"/>
            <a:ext cx="3571900" cy="457203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Жизнь человека (ДНК, ресурс наследственности)  упакован в 4 оболочки –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Биологические </a:t>
            </a:r>
            <a:r>
              <a:rPr lang="ru-RU" b="1" dirty="0" smtClean="0"/>
              <a:t>ценности(ресурсы и запросы </a:t>
            </a:r>
            <a:r>
              <a:rPr lang="ru-RU" b="1" dirty="0" smtClean="0">
                <a:solidFill>
                  <a:srgbClr val="C00000"/>
                </a:solidFill>
              </a:rPr>
              <a:t>организма</a:t>
            </a:r>
            <a:r>
              <a:rPr lang="ru-RU" b="1" dirty="0" smtClean="0"/>
              <a:t>)</a:t>
            </a:r>
          </a:p>
          <a:p>
            <a:r>
              <a:rPr lang="ru-RU" b="1" dirty="0" smtClean="0"/>
              <a:t>Психологические</a:t>
            </a:r>
            <a:r>
              <a:rPr lang="ru-RU" b="1" dirty="0" smtClean="0">
                <a:solidFill>
                  <a:srgbClr val="FFFF00"/>
                </a:solidFill>
              </a:rPr>
              <a:t>  </a:t>
            </a:r>
            <a:r>
              <a:rPr lang="ru-RU" b="1" dirty="0" smtClean="0"/>
              <a:t>(ресурсы и запросы  </a:t>
            </a:r>
            <a:r>
              <a:rPr lang="ru-RU" b="1" dirty="0" smtClean="0">
                <a:solidFill>
                  <a:srgbClr val="C00000"/>
                </a:solidFill>
              </a:rPr>
              <a:t>семьи)</a:t>
            </a:r>
            <a:endParaRPr lang="ru-RU" b="1" dirty="0" smtClean="0"/>
          </a:p>
          <a:p>
            <a:r>
              <a:rPr lang="ru-RU" b="1" dirty="0" smtClean="0"/>
              <a:t>Социальные (ресурсы и требования </a:t>
            </a:r>
            <a:r>
              <a:rPr lang="ru-RU" b="1" dirty="0" smtClean="0">
                <a:solidFill>
                  <a:srgbClr val="C00000"/>
                </a:solidFill>
              </a:rPr>
              <a:t>общества и государства</a:t>
            </a:r>
            <a:r>
              <a:rPr lang="ru-RU" b="1" dirty="0" smtClean="0"/>
              <a:t>) </a:t>
            </a:r>
            <a:r>
              <a:rPr lang="ru-RU" b="1" dirty="0" err="1" smtClean="0"/>
              <a:t>цифровизация</a:t>
            </a:r>
            <a:endParaRPr lang="ru-RU" b="1" dirty="0" smtClean="0"/>
          </a:p>
          <a:p>
            <a:r>
              <a:rPr lang="ru-RU" b="1" dirty="0" smtClean="0"/>
              <a:t>Духовные (ресурсы </a:t>
            </a:r>
            <a:r>
              <a:rPr lang="ru-RU" b="1" dirty="0" smtClean="0">
                <a:solidFill>
                  <a:srgbClr val="C00000"/>
                </a:solidFill>
              </a:rPr>
              <a:t>Бога и его законы – высшие  регулируют </a:t>
            </a:r>
            <a:r>
              <a:rPr lang="ru-RU" b="1" dirty="0" smtClean="0">
                <a:solidFill>
                  <a:srgbClr val="C00000"/>
                </a:solidFill>
              </a:rPr>
              <a:t>все, </a:t>
            </a:r>
            <a:r>
              <a:rPr lang="ru-RU" b="1" dirty="0" smtClean="0">
                <a:solidFill>
                  <a:srgbClr val="C00000"/>
                </a:solidFill>
              </a:rPr>
              <a:t>что ниже</a:t>
            </a:r>
            <a:r>
              <a:rPr lang="ru-RU" b="1" dirty="0" smtClean="0"/>
              <a:t>)</a:t>
            </a:r>
          </a:p>
          <a:p>
            <a:r>
              <a:rPr lang="ru-RU" b="1" dirty="0" err="1" smtClean="0">
                <a:solidFill>
                  <a:srgbClr val="C00000"/>
                </a:solidFill>
              </a:rPr>
              <a:t>Цифровизация</a:t>
            </a:r>
            <a:r>
              <a:rPr lang="ru-RU" b="1" dirty="0" smtClean="0">
                <a:solidFill>
                  <a:srgbClr val="C00000"/>
                </a:solidFill>
              </a:rPr>
              <a:t> устранит духовные и социальные составляющие личности</a:t>
            </a: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714488"/>
            <a:ext cx="4070379" cy="71438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                             Иерархия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      Потребности                    Ресурсы  </a:t>
            </a:r>
            <a:endParaRPr lang="ru-RU" dirty="0">
              <a:solidFill>
                <a:srgbClr val="C0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9786974" y="3357562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 descr="матрёшка полу 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72330" y="2500306"/>
            <a:ext cx="1857388" cy="3696626"/>
          </a:xfrm>
          <a:prstGeom prst="rect">
            <a:avLst/>
          </a:prstGeom>
        </p:spPr>
      </p:pic>
      <p:pic>
        <p:nvPicPr>
          <p:cNvPr id="13" name="Содержимое 12" descr="матрёшка полу лев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43504" y="2500306"/>
            <a:ext cx="1932609" cy="3714776"/>
          </a:xfrm>
        </p:spPr>
      </p:pic>
      <p:sp>
        <p:nvSpPr>
          <p:cNvPr id="19" name="TextBox 18"/>
          <p:cNvSpPr txBox="1"/>
          <p:nvPr/>
        </p:nvSpPr>
        <p:spPr>
          <a:xfrm>
            <a:off x="4929190" y="314324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4000496" y="3929066"/>
            <a:ext cx="117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духовные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786182" y="442913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социальные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500430" y="4929198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психологические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857620" y="5357826"/>
            <a:ext cx="1692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биологические</a:t>
            </a:r>
            <a:endParaRPr lang="ru-RU" b="1" dirty="0"/>
          </a:p>
        </p:txBody>
      </p:sp>
      <p:cxnSp>
        <p:nvCxnSpPr>
          <p:cNvPr id="26" name="Прямая со стрелкой 25"/>
          <p:cNvCxnSpPr>
            <a:stCxn id="21" idx="3"/>
          </p:cNvCxnSpPr>
          <p:nvPr/>
        </p:nvCxnSpPr>
        <p:spPr>
          <a:xfrm flipV="1">
            <a:off x="5171650" y="4071942"/>
            <a:ext cx="257606" cy="41790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V="1">
            <a:off x="5143504" y="4500570"/>
            <a:ext cx="642942" cy="14287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flipV="1">
            <a:off x="5357818" y="4643446"/>
            <a:ext cx="928694" cy="50006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stCxn id="24" idx="3"/>
          </p:cNvCxnSpPr>
          <p:nvPr/>
        </p:nvCxnSpPr>
        <p:spPr>
          <a:xfrm flipV="1">
            <a:off x="5549943" y="4643446"/>
            <a:ext cx="1236635" cy="899046"/>
          </a:xfrm>
          <a:prstGeom prst="straightConnector1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4499992" y="1268760"/>
            <a:ext cx="4464496" cy="51845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9512" y="1268760"/>
            <a:ext cx="4248472" cy="51845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8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ru-RU" sz="24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ru-RU" sz="3600" b="1" dirty="0" smtClean="0">
                <a:solidFill>
                  <a:srgbClr val="C00000"/>
                </a:solidFill>
                <a:ea typeface="+mn-ea"/>
                <a:cs typeface="+mn-cs"/>
              </a:rPr>
              <a:t>Соотношение объективного и субъективного образа мира 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14282" y="1428736"/>
            <a:ext cx="4283106" cy="428628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Объективный мир</a:t>
            </a:r>
            <a:endParaRPr lang="ru-RU" sz="2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214282" y="1857364"/>
            <a:ext cx="4283106" cy="478634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1. Один и един </a:t>
            </a:r>
            <a:r>
              <a:rPr lang="ru-RU" sz="2800" b="1" dirty="0" smtClean="0"/>
              <a:t>для всех </a:t>
            </a:r>
          </a:p>
          <a:p>
            <a:pPr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2. Задан свыше, </a:t>
            </a:r>
            <a:r>
              <a:rPr lang="ru-RU" sz="2800" b="1" dirty="0" smtClean="0"/>
              <a:t>его не выбирают, он – вечный,  существует давно, </a:t>
            </a:r>
            <a:r>
              <a:rPr lang="ru-RU" sz="2800" b="1" dirty="0" smtClean="0">
                <a:solidFill>
                  <a:srgbClr val="C00000"/>
                </a:solidFill>
              </a:rPr>
              <a:t>независимо от людей</a:t>
            </a:r>
            <a:r>
              <a:rPr lang="ru-RU" sz="2800" b="1" dirty="0" smtClean="0"/>
              <a:t>. </a:t>
            </a:r>
          </a:p>
          <a:p>
            <a:pPr>
              <a:spcBef>
                <a:spcPts val="0"/>
              </a:spcBef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endParaRPr lang="ru-RU" sz="28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3438" y="1357299"/>
            <a:ext cx="4043363" cy="428627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dirty="0" smtClean="0"/>
              <a:t>Субъективный образ мира</a:t>
            </a:r>
            <a:endParaRPr lang="ru-RU" sz="2800" dirty="0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429124" y="1785926"/>
            <a:ext cx="4572032" cy="4714908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1. У каждого </a:t>
            </a:r>
            <a:r>
              <a:rPr lang="ru-RU" sz="8000" b="1" dirty="0" smtClean="0"/>
              <a:t>человека</a:t>
            </a:r>
            <a:r>
              <a:rPr lang="ru-RU" sz="8000" b="1" dirty="0" smtClean="0">
                <a:solidFill>
                  <a:srgbClr val="C00000"/>
                </a:solidFill>
              </a:rPr>
              <a:t> свой</a:t>
            </a:r>
            <a:r>
              <a:rPr lang="ru-RU" sz="8000" b="1" dirty="0" smtClean="0"/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/>
              <a:t>2.  </a:t>
            </a:r>
            <a:r>
              <a:rPr lang="ru-RU" sz="8000" b="1" dirty="0" smtClean="0">
                <a:solidFill>
                  <a:srgbClr val="C00000"/>
                </a:solidFill>
              </a:rPr>
              <a:t>Формируется субъектом</a:t>
            </a:r>
            <a:r>
              <a:rPr lang="ru-RU" sz="8000" b="1" dirty="0" smtClean="0"/>
              <a:t> с участием его </a:t>
            </a:r>
            <a:r>
              <a:rPr lang="ru-RU" sz="8000" b="1" dirty="0" smtClean="0">
                <a:solidFill>
                  <a:srgbClr val="C00000"/>
                </a:solidFill>
              </a:rPr>
              <a:t>когнитивных </a:t>
            </a:r>
            <a:r>
              <a:rPr lang="ru-RU" sz="8000" b="1" dirty="0" smtClean="0"/>
              <a:t>функций и </a:t>
            </a:r>
            <a:r>
              <a:rPr lang="ru-RU" sz="8000" b="1" dirty="0" smtClean="0">
                <a:solidFill>
                  <a:srgbClr val="C00000"/>
                </a:solidFill>
              </a:rPr>
              <a:t>познавательной</a:t>
            </a:r>
            <a:r>
              <a:rPr lang="ru-RU" sz="8000" b="1" dirty="0" smtClean="0"/>
              <a:t> деятельности и</a:t>
            </a:r>
          </a:p>
          <a:p>
            <a:pPr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C00000"/>
                </a:solidFill>
              </a:rPr>
              <a:t>      социумом </a:t>
            </a:r>
            <a:r>
              <a:rPr lang="ru-RU" sz="8000" b="1" dirty="0" smtClean="0"/>
              <a:t>– политика, </a:t>
            </a:r>
            <a:r>
              <a:rPr lang="ru-RU" sz="8000" b="1" dirty="0" smtClean="0">
                <a:solidFill>
                  <a:srgbClr val="C00000"/>
                </a:solidFill>
              </a:rPr>
              <a:t>идеология,</a:t>
            </a:r>
            <a:r>
              <a:rPr lang="ru-RU" sz="8000" b="1" dirty="0" smtClean="0"/>
              <a:t> экономика, культура,  </a:t>
            </a:r>
            <a:r>
              <a:rPr lang="ru-RU" sz="8000" b="1" dirty="0" smtClean="0">
                <a:solidFill>
                  <a:srgbClr val="C00000"/>
                </a:solidFill>
              </a:rPr>
              <a:t>чиновники </a:t>
            </a:r>
            <a:r>
              <a:rPr lang="ru-RU" sz="8000" b="1" dirty="0" smtClean="0"/>
              <a:t>    образовательные технологии, учителя, СМИ, интернет и т. д</a:t>
            </a:r>
            <a:r>
              <a:rPr lang="ru-RU" sz="8000" b="1" dirty="0" smtClean="0">
                <a:solidFill>
                  <a:srgbClr val="FF000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4499992" y="1484784"/>
            <a:ext cx="4464496" cy="309634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484784"/>
            <a:ext cx="4248472" cy="30243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Соотношение объективного и субъективного образа мира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00174"/>
            <a:ext cx="4040188" cy="639762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sz="9600" dirty="0" smtClean="0"/>
          </a:p>
          <a:p>
            <a:r>
              <a:rPr lang="ru-RU" sz="9600" dirty="0" smtClean="0"/>
              <a:t>Объективный мир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8596" y="2071679"/>
            <a:ext cx="4071966" cy="2500330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spcBef>
                <a:spcPts val="0"/>
              </a:spcBef>
              <a:buAutoNum type="arabicPeriod" startAt="3"/>
            </a:pPr>
            <a:r>
              <a:rPr lang="ru-RU" b="1" dirty="0" smtClean="0"/>
              <a:t>Все элементы естественные </a:t>
            </a:r>
          </a:p>
          <a:p>
            <a:pPr marL="514350" indent="-514350">
              <a:spcBef>
                <a:spcPts val="0"/>
              </a:spcBef>
              <a:buAutoNum type="arabicPeriod" startAt="3"/>
            </a:pPr>
            <a:r>
              <a:rPr lang="ru-RU" b="1" dirty="0" smtClean="0"/>
              <a:t>Мир бесконечно </a:t>
            </a:r>
            <a:r>
              <a:rPr lang="ru-RU" b="1" dirty="0" smtClean="0">
                <a:solidFill>
                  <a:srgbClr val="C00000"/>
                </a:solidFill>
              </a:rPr>
              <a:t>разный -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   Стабильный и динамичный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Изменчивый, развивающийся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  Миллиарды структур и процессов непрерывно </a:t>
            </a:r>
            <a:r>
              <a:rPr lang="ru-RU" b="1" dirty="0" smtClean="0">
                <a:solidFill>
                  <a:srgbClr val="C00000"/>
                </a:solidFill>
              </a:rPr>
              <a:t>исчезают и появляются </a:t>
            </a:r>
            <a:r>
              <a:rPr lang="ru-RU" b="1" dirty="0" smtClean="0"/>
              <a:t>новые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536565"/>
          </a:xfrm>
        </p:spPr>
        <p:txBody>
          <a:bodyPr/>
          <a:lstStyle/>
          <a:p>
            <a:r>
              <a:rPr lang="ru-RU" dirty="0" smtClean="0"/>
              <a:t>Субъективный мир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2174875"/>
            <a:ext cx="4286280" cy="2397133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3. Элементы создаются людьми для себя, </a:t>
            </a:r>
            <a:r>
              <a:rPr lang="ru-RU" b="1" dirty="0" smtClean="0"/>
              <a:t>определяются,  цифруются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 4.  </a:t>
            </a:r>
            <a:r>
              <a:rPr lang="ru-RU" b="1" dirty="0" smtClean="0"/>
              <a:t>Свойственно </a:t>
            </a:r>
            <a:r>
              <a:rPr lang="ru-RU" b="1" dirty="0" smtClean="0">
                <a:solidFill>
                  <a:srgbClr val="C00000"/>
                </a:solidFill>
              </a:rPr>
              <a:t>упрощение, фрагментарность</a:t>
            </a:r>
            <a:r>
              <a:rPr lang="ru-RU" b="1" dirty="0" smtClean="0"/>
              <a:t>,  статичность,  поиск выгод, отсутствие или игнорирование  системных знаний, «свобода» действий от критичности и ответственности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4797152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2400" b="1" dirty="0" smtClean="0"/>
              <a:t>Зарегистрировать, определить и  </a:t>
            </a:r>
            <a:r>
              <a:rPr lang="ru-RU" sz="2400" b="1" dirty="0" smtClean="0">
                <a:solidFill>
                  <a:srgbClr val="C00000"/>
                </a:solidFill>
              </a:rPr>
              <a:t>оцифровать  и зафиксировать все элементы жизни невозможно</a:t>
            </a:r>
          </a:p>
          <a:p>
            <a:pPr algn="ctr">
              <a:spcBef>
                <a:spcPts val="0"/>
              </a:spcBef>
            </a:pPr>
            <a:r>
              <a:rPr lang="ru-RU" sz="2400" b="1" dirty="0" smtClean="0"/>
              <a:t>Для </a:t>
            </a:r>
            <a:r>
              <a:rPr lang="ru-RU" sz="2400" b="1" dirty="0" err="1" smtClean="0"/>
              <a:t>цифровизации</a:t>
            </a:r>
            <a:r>
              <a:rPr lang="ru-RU" sz="2400" b="1" dirty="0" smtClean="0"/>
              <a:t> образования нужно Вселенную и Природу </a:t>
            </a:r>
            <a:r>
              <a:rPr lang="ru-RU" sz="2400" b="1" dirty="0" smtClean="0">
                <a:solidFill>
                  <a:srgbClr val="C00000"/>
                </a:solidFill>
              </a:rPr>
              <a:t>упростить, остановить жизнь и развитие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8858280" cy="5143536"/>
          </a:xfrm>
        </p:spPr>
        <p:txBody>
          <a:bodyPr>
            <a:normAutofit fontScale="90000"/>
          </a:bodyPr>
          <a:lstStyle/>
          <a:p>
            <a:pPr>
              <a:lnSpc>
                <a:spcPts val="4320"/>
              </a:lnSpc>
            </a:pPr>
            <a:r>
              <a:rPr lang="ru-RU" sz="5300" b="1" dirty="0" smtClean="0">
                <a:solidFill>
                  <a:srgbClr val="C00000"/>
                </a:solidFill>
              </a:rPr>
              <a:t/>
            </a:r>
            <a:br>
              <a:rPr lang="ru-RU" sz="5300" b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>Психофизиологические основы, </a:t>
            </a:r>
            <a:br>
              <a:rPr lang="ru-RU" sz="5300" b="1" dirty="0" smtClean="0">
                <a:solidFill>
                  <a:srgbClr val="C00000"/>
                </a:solidFill>
              </a:rPr>
            </a:br>
            <a:r>
              <a:rPr lang="ru-RU" sz="5300" b="1" dirty="0" smtClean="0">
                <a:solidFill>
                  <a:srgbClr val="C00000"/>
                </a:solidFill>
              </a:rPr>
              <a:t>единые для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3600" b="1" dirty="0" smtClean="0"/>
              <a:t>воспитания, </a:t>
            </a:r>
            <a:br>
              <a:rPr lang="ru-RU" sz="3600" b="1" dirty="0" smtClean="0"/>
            </a:br>
            <a:r>
              <a:rPr lang="ru-RU" sz="3600" b="1" dirty="0" smtClean="0"/>
              <a:t>образования, </a:t>
            </a:r>
            <a:br>
              <a:rPr lang="ru-RU" sz="3600" b="1" dirty="0" smtClean="0"/>
            </a:br>
            <a:r>
              <a:rPr lang="ru-RU" sz="3600" b="1" dirty="0" smtClean="0"/>
              <a:t>управления</a:t>
            </a:r>
            <a:br>
              <a:rPr lang="ru-RU" sz="3600" b="1" dirty="0" smtClean="0"/>
            </a:br>
            <a:r>
              <a:rPr lang="ru-RU" sz="3600" b="1" dirty="0" smtClean="0"/>
              <a:t>здорового образа жизни,</a:t>
            </a:r>
            <a:br>
              <a:rPr lang="ru-RU" sz="3600" b="1" dirty="0" smtClean="0"/>
            </a:br>
            <a:r>
              <a:rPr lang="ru-RU" sz="3600" b="1" dirty="0" smtClean="0"/>
              <a:t> единства России и </a:t>
            </a:r>
            <a:br>
              <a:rPr lang="ru-RU" sz="3600" b="1" dirty="0" smtClean="0"/>
            </a:br>
            <a:r>
              <a:rPr lang="ru-RU" sz="3600" b="1" dirty="0" smtClean="0"/>
              <a:t>национальной безопасности </a:t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нельзя нарушать, 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даже </a:t>
            </a:r>
            <a:r>
              <a:rPr lang="ru-RU" b="1" dirty="0" err="1" smtClean="0">
                <a:solidFill>
                  <a:srgbClr val="C00000"/>
                </a:solidFill>
              </a:rPr>
              <a:t>цифровизацией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8434" name="Picture 2" descr="3d восклицательный знак, Exclamationmark, восклицание, отметка PNG и  PSD-файл пнг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 l="36618" t="8269" r="36213" b="16132"/>
          <a:stretch>
            <a:fillRect/>
          </a:stretch>
        </p:blipFill>
        <p:spPr bwMode="auto">
          <a:xfrm>
            <a:off x="467544" y="1196752"/>
            <a:ext cx="16561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3d восклицательный знак, Exclamationmark, восклицание, отметка PNG и  PSD-файл пнг для бесплатной загрузки"/>
          <p:cNvPicPr>
            <a:picLocks noChangeAspect="1" noChangeArrowheads="1"/>
          </p:cNvPicPr>
          <p:nvPr/>
        </p:nvPicPr>
        <p:blipFill>
          <a:blip r:embed="rId2" cstate="print"/>
          <a:srcRect l="36618" t="8269" r="36213" b="16132"/>
          <a:stretch>
            <a:fillRect/>
          </a:stretch>
        </p:blipFill>
        <p:spPr bwMode="auto">
          <a:xfrm>
            <a:off x="7092280" y="1340768"/>
            <a:ext cx="1656184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8" name="Picture 12" descr="27 24 maj ideas in 2021 | powerpoint background design, school frame, page  borders design"/>
          <p:cNvPicPr>
            <a:picLocks noChangeAspect="1" noChangeArrowheads="1"/>
          </p:cNvPicPr>
          <p:nvPr/>
        </p:nvPicPr>
        <p:blipFill>
          <a:blip r:embed="rId2" cstate="print"/>
          <a:srcRect t="28638" b="30862"/>
          <a:stretch>
            <a:fillRect/>
          </a:stretch>
        </p:blipFill>
        <p:spPr bwMode="auto">
          <a:xfrm>
            <a:off x="827584" y="4437112"/>
            <a:ext cx="792088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96552" y="476672"/>
            <a:ext cx="8712968" cy="2357454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</a:rPr>
              <a:t>Содержание слова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образование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/>
              <a:t>складывается  из  слов </a:t>
            </a:r>
            <a:r>
              <a:rPr lang="ru-RU" sz="3600" b="1" dirty="0" smtClean="0">
                <a:solidFill>
                  <a:srgbClr val="C00000"/>
                </a:solidFill>
              </a:rPr>
              <a:t/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   </a:t>
            </a:r>
            <a:r>
              <a:rPr lang="ru-RU" sz="4000" b="1" dirty="0" smtClean="0">
                <a:solidFill>
                  <a:srgbClr val="C00000"/>
                </a:solidFill>
              </a:rPr>
              <a:t>образ + воспитание </a:t>
            </a:r>
            <a:r>
              <a:rPr lang="ru-RU" sz="3600" b="1" dirty="0" smtClean="0">
                <a:solidFill>
                  <a:srgbClr val="C00000"/>
                </a:solidFill>
              </a:rPr>
              <a:t>(формирование</a:t>
            </a:r>
            <a:r>
              <a:rPr lang="ru-RU" sz="4000" b="1" dirty="0" smtClean="0">
                <a:solidFill>
                  <a:srgbClr val="C00000"/>
                </a:solidFill>
              </a:rPr>
              <a:t>)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26" y="3861048"/>
            <a:ext cx="8786874" cy="16311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dirty="0" smtClean="0"/>
              <a:t>     </a:t>
            </a:r>
            <a:r>
              <a:rPr lang="ru-RU" b="1" dirty="0" smtClean="0"/>
              <a:t>Это соединение   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/>
              <a:t>существительного и глагола,</a:t>
            </a:r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/>
              <a:t>  процесса и результата</a:t>
            </a:r>
            <a:r>
              <a:rPr lang="ru-RU" dirty="0" smtClean="0"/>
              <a:t> </a:t>
            </a:r>
          </a:p>
        </p:txBody>
      </p:sp>
      <p:pic>
        <p:nvPicPr>
          <p:cNvPr id="34826" name="Picture 10" descr="НУШ. Календарне планування 2 клас (ІІ семестр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154" y="0"/>
            <a:ext cx="2804846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786874" cy="1428736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1. Единство коры и подкорки</a:t>
            </a:r>
            <a:endParaRPr lang="ru-RU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58742" y="1741113"/>
            <a:ext cx="4588586" cy="4259655"/>
          </a:xfrm>
        </p:spPr>
      </p:pic>
      <p:sp>
        <p:nvSpPr>
          <p:cNvPr id="8" name="TextBox 7"/>
          <p:cNvSpPr txBox="1"/>
          <p:nvPr/>
        </p:nvSpPr>
        <p:spPr>
          <a:xfrm>
            <a:off x="714348" y="2714620"/>
            <a:ext cx="200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Лимбическая</a:t>
            </a:r>
            <a:r>
              <a:rPr lang="ru-RU" sz="2400" b="1" dirty="0" smtClean="0">
                <a:solidFill>
                  <a:srgbClr val="002060"/>
                </a:solidFill>
              </a:rPr>
              <a:t> система -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Подкорка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00826" y="414338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</a:rPr>
              <a:t>Префронтальная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кора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750330" cy="668319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+mn-lt"/>
                <a:cs typeface="Aharoni" pitchFamily="2" charset="-79"/>
              </a:rPr>
            </a:br>
            <a:r>
              <a:rPr lang="ru-RU" sz="4900" b="1" dirty="0" smtClean="0">
                <a:solidFill>
                  <a:srgbClr val="C00000"/>
                </a:solidFill>
                <a:latin typeface="+mn-lt"/>
                <a:cs typeface="Aharoni" pitchFamily="2" charset="-79"/>
              </a:rPr>
              <a:t>Кора головного мозга отве</a:t>
            </a:r>
            <a:r>
              <a:rPr lang="ru-RU" sz="4900" b="1" dirty="0" smtClean="0">
                <a:solidFill>
                  <a:srgbClr val="C00000"/>
                </a:solidFill>
                <a:latin typeface="+mn-lt"/>
              </a:rPr>
              <a:t>чает за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: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928670"/>
            <a:ext cx="8643968" cy="564358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Понимание </a:t>
            </a:r>
            <a:r>
              <a:rPr lang="ru-RU" sz="2800" b="1" dirty="0" smtClean="0"/>
              <a:t>ситуации и принятие решений</a:t>
            </a:r>
          </a:p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Осознанный выбор: ценностей, целей, способов их достижения, контроль над искушениями</a:t>
            </a:r>
          </a:p>
          <a:p>
            <a:pPr>
              <a:spcBef>
                <a:spcPts val="0"/>
              </a:spcBef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Управление</a:t>
            </a:r>
            <a:r>
              <a:rPr lang="ru-RU" sz="2800" b="1" dirty="0" smtClean="0"/>
              <a:t>, планирование, </a:t>
            </a:r>
            <a:r>
              <a:rPr lang="ru-RU" sz="2800" b="1" dirty="0" smtClean="0">
                <a:solidFill>
                  <a:srgbClr val="C00000"/>
                </a:solidFill>
              </a:rPr>
              <a:t>прогнозирование </a:t>
            </a:r>
            <a:r>
              <a:rPr lang="ru-RU" sz="2800" b="1" dirty="0" smtClean="0"/>
              <a:t>последствий  выбора, </a:t>
            </a:r>
            <a:r>
              <a:rPr lang="ru-RU" sz="2800" b="1" dirty="0" smtClean="0">
                <a:solidFill>
                  <a:srgbClr val="C00000"/>
                </a:solidFill>
              </a:rPr>
              <a:t>способность выполнять законы.</a:t>
            </a:r>
          </a:p>
          <a:p>
            <a:pPr>
              <a:spcBef>
                <a:spcPts val="0"/>
              </a:spcBef>
              <a:defRPr/>
            </a:pPr>
            <a:r>
              <a:rPr lang="ru-RU" sz="2800" b="1" dirty="0" smtClean="0"/>
              <a:t>Лобная кора формируется </a:t>
            </a:r>
            <a:r>
              <a:rPr lang="ru-RU" sz="2800" b="1" dirty="0" smtClean="0">
                <a:solidFill>
                  <a:srgbClr val="C00000"/>
                </a:solidFill>
              </a:rPr>
              <a:t>к 18-20 годам</a:t>
            </a:r>
          </a:p>
          <a:p>
            <a:pPr>
              <a:spcBef>
                <a:spcPts val="0"/>
              </a:spcBef>
              <a:defRPr/>
            </a:pPr>
            <a:endParaRPr lang="ru-RU" sz="2800" b="1" dirty="0" smtClean="0">
              <a:solidFill>
                <a:srgbClr val="C00000"/>
              </a:solidFill>
            </a:endParaRPr>
          </a:p>
        </p:txBody>
      </p:sp>
      <p:pic>
        <p:nvPicPr>
          <p:cNvPr id="5" name="Picture 2" descr="&lt;strong&gt;Ð§ÐµÐ»Ð¾Ð²ÐµÐº&lt;/strong&gt;. Ð¢Ð°Ð¹Ð½Ñ Ð·Ð°Ð³Ð°Ð´Ð¾Ðº Ð¸ Ð²Ð¾Ð·Ð¼Ð¾Ð¶Ð½Ð¾ÑÑÐµÐ¹ Ð»ÑÐ´ÐµÐ¹"/>
          <p:cNvPicPr>
            <a:picLocks noChangeAspect="1" noChangeArrowheads="1"/>
          </p:cNvPicPr>
          <p:nvPr/>
        </p:nvPicPr>
        <p:blipFill>
          <a:blip r:embed="rId2" cstate="print"/>
          <a:srcRect b="11982"/>
          <a:stretch>
            <a:fillRect/>
          </a:stretch>
        </p:blipFill>
        <p:spPr bwMode="auto">
          <a:xfrm>
            <a:off x="4932040" y="4077072"/>
            <a:ext cx="3714776" cy="2452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142976" y="3996129"/>
            <a:ext cx="2868551" cy="2861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472518" cy="113191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</a:rPr>
              <a:t>Современные технологии СМИ, образования, воспитания, отдыха, шоу-бизнеса осуществляют декортикацию и </a:t>
            </a:r>
            <a:r>
              <a:rPr lang="ru-RU" sz="3200" b="1" dirty="0" err="1" smtClean="0">
                <a:solidFill>
                  <a:srgbClr val="C00000"/>
                </a:solidFill>
              </a:rPr>
              <a:t>дебилизацию</a:t>
            </a:r>
            <a:r>
              <a:rPr lang="ru-RU" sz="3200" b="1" dirty="0" smtClean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4" name="Содержимое 3" descr="0007-002-Prodolgovatyj-mozg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1844824"/>
            <a:ext cx="4868863" cy="1347787"/>
          </a:xfrm>
        </p:spPr>
      </p:pic>
      <p:pic>
        <p:nvPicPr>
          <p:cNvPr id="16388" name="Рисунок 4" descr="0007-002-Prodolgovatyj-mozg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3211661"/>
            <a:ext cx="48688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-0.041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2" descr="ÐÐ°ÑÑÐ¸Ð½ÐºÐ¸ Ð¿Ð¾ Ð·Ð°Ð¿ÑÐ¾ÑÑ ÑÐ¿ÑÐ¸Ñ Ð½Ð°ÑÐºÐ¾Ð¼Ð°Ð½Ð°"/>
          <p:cNvPicPr>
            <a:picLocks noChangeAspect="1" noChangeArrowheads="1"/>
          </p:cNvPicPr>
          <p:nvPr/>
        </p:nvPicPr>
        <p:blipFill>
          <a:blip r:embed="rId2" cstate="print"/>
          <a:srcRect l="13113" r="5791"/>
          <a:stretch>
            <a:fillRect/>
          </a:stretch>
        </p:blipFill>
        <p:spPr bwMode="auto">
          <a:xfrm>
            <a:off x="7000875" y="4714875"/>
            <a:ext cx="2143125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C00000"/>
                </a:solidFill>
              </a:rPr>
              <a:t>Следствия декортикации </a:t>
            </a:r>
          </a:p>
        </p:txBody>
      </p:sp>
      <p:pic>
        <p:nvPicPr>
          <p:cNvPr id="4" name="Содержимое 3" descr="0007-002-Prodolgovatyj-mozg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1000125"/>
            <a:ext cx="4868863" cy="1347788"/>
          </a:xfrm>
        </p:spPr>
      </p:pic>
      <p:pic>
        <p:nvPicPr>
          <p:cNvPr id="27653" name="Рисунок 4" descr="0007-002-Prodolgovatyj-mozg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75" y="4286250"/>
            <a:ext cx="48688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AutoShape 2" descr="ÐÐ°ÑÑÐ¸Ð½ÐºÐ¸ Ð¿Ð¾ Ð·Ð°Ð¿ÑÐ¾ÑÑ ÐºÐ°ÑÑÐ¸Ð½ÐºÐ° ÑÐ¸Ð³Ð°Ñ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5" name="AutoShape 4" descr="ÐÐ°ÑÑÐ¸Ð½ÐºÐ¸ Ð¿Ð¾ Ð·Ð°Ð¿ÑÐ¾ÑÑ ÐºÐ°ÑÑÐ¸Ð½ÐºÐ° ÑÐ¸Ð³Ð°Ñ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75" y="2643188"/>
            <a:ext cx="18526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AutoShape 8" descr="ÐÐ°ÑÑÐ¸Ð½ÐºÐ¸ Ð¿Ð¾ Ð·Ð°Ð¿ÑÐ¾ÑÑ ÐºÐ°ÑÑÐ¸Ð½ÐºÐ° ÑÐ¸Ð³Ð°Ñ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8" name="AutoShape 10" descr="ÐÐ°ÑÑÐ¸Ð½ÐºÐ¸ Ð¿Ð¾ Ð·Ð°Ð¿ÑÐ¾ÑÑ ÐºÐ°ÑÑÐ¸Ð½ÐºÐ° ÑÐ¸Ð³Ð°Ñ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AutoShape 12" descr="ÐÐ°ÑÑÐ¸Ð½ÐºÐ¸ Ð¿Ð¾ Ð·Ð°Ð¿ÑÐ¾ÑÑ ÐºÐ°ÑÑÐ¸Ð½ÐºÐ° ÑÐ¸Ð³Ð°Ñ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0" name="Picture 1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88" y="2643188"/>
            <a:ext cx="1870075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AutoShape 16" descr="ÐÐ°ÑÑÐ¸Ð½ÐºÐ¸ Ð¿Ð¾ Ð·Ð°Ð¿ÑÐ¾ÑÑ ÐºÐ°ÑÑÐ¸Ð½ÐºÐ° ÑÐ¸Ð³Ð°Ñ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62" name="Picture 1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643188"/>
            <a:ext cx="1755775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63" name="Picture 20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8" cstate="print"/>
          <a:srcRect l="22266" t="17188" r="29688" b="26563"/>
          <a:stretch>
            <a:fillRect/>
          </a:stretch>
        </p:blipFill>
        <p:spPr bwMode="auto">
          <a:xfrm>
            <a:off x="6429375" y="2643188"/>
            <a:ext cx="1857375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Блок-схема: память с посл. доступом 15"/>
          <p:cNvSpPr/>
          <p:nvPr/>
        </p:nvSpPr>
        <p:spPr>
          <a:xfrm flipV="1">
            <a:off x="428625" y="4786313"/>
            <a:ext cx="2286000" cy="1500187"/>
          </a:xfrm>
          <a:prstGeom prst="flowChartMagnetic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665" name="TextBox 16"/>
          <p:cNvSpPr txBox="1">
            <a:spLocks noChangeArrowheads="1"/>
          </p:cNvSpPr>
          <p:nvPr/>
        </p:nvSpPr>
        <p:spPr bwMode="auto">
          <a:xfrm>
            <a:off x="785813" y="4857750"/>
            <a:ext cx="157162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663300"/>
                </a:solidFill>
              </a:rPr>
              <a:t>Спайсы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Снюс</a:t>
            </a:r>
          </a:p>
          <a:p>
            <a:pPr algn="ctr"/>
            <a:r>
              <a:rPr lang="ru-RU" sz="2400" b="1">
                <a:solidFill>
                  <a:srgbClr val="663300"/>
                </a:solidFill>
              </a:rPr>
              <a:t>Насвай </a:t>
            </a:r>
            <a:r>
              <a:rPr lang="ru-RU" b="1">
                <a:solidFill>
                  <a:srgbClr val="663300"/>
                </a:solidFill>
              </a:rPr>
              <a:t>……….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40741E-7 L -2.5E-6 -0.0419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C00000"/>
                </a:solidFill>
                <a:latin typeface="+mn-lt"/>
              </a:rPr>
              <a:t>               </a:t>
            </a:r>
            <a:r>
              <a:rPr lang="ru-RU" b="1" dirty="0" err="1" smtClean="0">
                <a:solidFill>
                  <a:srgbClr val="C00000"/>
                </a:solidFill>
                <a:latin typeface="+mn-lt"/>
              </a:rPr>
              <a:t>Лимбическая</a:t>
            </a:r>
            <a:r>
              <a:rPr lang="ru-RU" b="1" dirty="0" smtClean="0">
                <a:solidFill>
                  <a:srgbClr val="C00000"/>
                </a:solidFill>
                <a:latin typeface="+mn-lt"/>
              </a:rPr>
              <a:t> система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285750" y="1285875"/>
            <a:ext cx="8643938" cy="51435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/>
              <a:t>                     </a:t>
            </a:r>
          </a:p>
          <a:p>
            <a:r>
              <a:rPr lang="ru-RU" b="1" dirty="0" smtClean="0"/>
              <a:t>Регулирует </a:t>
            </a:r>
            <a:r>
              <a:rPr lang="ru-RU" b="1" dirty="0" smtClean="0">
                <a:solidFill>
                  <a:srgbClr val="C00000"/>
                </a:solidFill>
              </a:rPr>
              <a:t>эмоциональное, инстинктивное, пищевое, половое и социальное  поведение</a:t>
            </a:r>
          </a:p>
          <a:p>
            <a:r>
              <a:rPr lang="ru-RU" b="1" dirty="0" smtClean="0"/>
              <a:t>Сон - бодрствование </a:t>
            </a:r>
          </a:p>
          <a:p>
            <a:r>
              <a:rPr lang="ru-RU" b="1" dirty="0" smtClean="0"/>
              <a:t>функции внутренних органов</a:t>
            </a:r>
          </a:p>
          <a:p>
            <a:r>
              <a:rPr lang="ru-RU" b="1" dirty="0" smtClean="0"/>
              <a:t>Активизируется гормонами в период полового созревания </a:t>
            </a:r>
            <a:r>
              <a:rPr lang="ru-RU" b="1" dirty="0" smtClean="0">
                <a:solidFill>
                  <a:srgbClr val="C00000"/>
                </a:solidFill>
              </a:rPr>
              <a:t>(10-12 лет)</a:t>
            </a:r>
          </a:p>
          <a:p>
            <a:r>
              <a:rPr lang="ru-RU" b="1" dirty="0" smtClean="0"/>
              <a:t>Сложность подросткового возраста имеет психофизиологические причины –  </a:t>
            </a:r>
            <a:r>
              <a:rPr lang="ru-RU" b="1" dirty="0" smtClean="0">
                <a:solidFill>
                  <a:srgbClr val="C00000"/>
                </a:solidFill>
              </a:rPr>
              <a:t>активность подкорки выше, а коры ниже</a:t>
            </a:r>
          </a:p>
          <a:p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85786" y="71274"/>
            <a:ext cx="1785950" cy="1781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8683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+mn-lt"/>
              </a:rPr>
              <a:t>2. Единство полушарий мозга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991907"/>
            <a:ext cx="9144000" cy="857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250" name="Picture 2" descr="http://img.bibo.kz/?66895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137" y="1142984"/>
            <a:ext cx="9031884" cy="5637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C00000"/>
                </a:solidFill>
              </a:rPr>
              <a:t>Современные технологии СМИ, образования, воспитания, отдыха, шоу-бизнеса осуществляют </a:t>
            </a:r>
            <a:r>
              <a:rPr lang="ru-RU" sz="3100" b="1" dirty="0" err="1" smtClean="0">
                <a:solidFill>
                  <a:srgbClr val="C00000"/>
                </a:solidFill>
              </a:rPr>
              <a:t>шизофренизацию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golovnoi_mozg_vneshnie_harakteristiki_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14612" y="1714488"/>
            <a:ext cx="2060171" cy="4695992"/>
          </a:xfrm>
        </p:spPr>
      </p:pic>
      <p:pic>
        <p:nvPicPr>
          <p:cNvPr id="17412" name="Рисунок 4" descr="golovnoi_mozg_vneshnie_harakteristiki_4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714488"/>
            <a:ext cx="221457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5.55556E-6 L -0.0552 5.55556E-6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Содержимое 3" descr="jsikw0.gif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88" y="285750"/>
            <a:ext cx="7143750" cy="6286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8786813" cy="863600"/>
          </a:xfrm>
        </p:spPr>
        <p:txBody>
          <a:bodyPr anchor="ctr">
            <a:normAutofit fontScale="90000"/>
          </a:bodyPr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 Нормальная структура психики - сочетание дифференциации и интеграции функций</a:t>
            </a:r>
          </a:p>
        </p:txBody>
      </p:sp>
      <p:sp>
        <p:nvSpPr>
          <p:cNvPr id="123907" name="Oval 6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08" name="Oval 7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09" name="Oval 8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10" name="Text Box 9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123911" name="Text Box 10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123912" name="Text Box 11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123913" name="Line 13"/>
          <p:cNvSpPr>
            <a:spLocks noChangeShapeType="1"/>
          </p:cNvSpPr>
          <p:nvPr/>
        </p:nvSpPr>
        <p:spPr bwMode="auto">
          <a:xfrm>
            <a:off x="2484438" y="1628775"/>
            <a:ext cx="2303462" cy="22320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4" name="Line 14"/>
          <p:cNvSpPr>
            <a:spLocks noChangeShapeType="1"/>
          </p:cNvSpPr>
          <p:nvPr/>
        </p:nvSpPr>
        <p:spPr bwMode="auto">
          <a:xfrm flipV="1">
            <a:off x="4787900" y="1484313"/>
            <a:ext cx="2286000" cy="24384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5" name="Line 15"/>
          <p:cNvSpPr>
            <a:spLocks noChangeShapeType="1"/>
          </p:cNvSpPr>
          <p:nvPr/>
        </p:nvSpPr>
        <p:spPr bwMode="auto">
          <a:xfrm flipV="1">
            <a:off x="4800600" y="3505200"/>
            <a:ext cx="3581400" cy="381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6" name="Line 16"/>
          <p:cNvSpPr>
            <a:spLocks noChangeShapeType="1"/>
          </p:cNvSpPr>
          <p:nvPr/>
        </p:nvSpPr>
        <p:spPr bwMode="auto">
          <a:xfrm>
            <a:off x="4800600" y="3886200"/>
            <a:ext cx="3124200" cy="1905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7" name="Line 17"/>
          <p:cNvSpPr>
            <a:spLocks noChangeShapeType="1"/>
          </p:cNvSpPr>
          <p:nvPr/>
        </p:nvSpPr>
        <p:spPr bwMode="auto">
          <a:xfrm>
            <a:off x="4800600" y="3886200"/>
            <a:ext cx="762000" cy="26670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8" name="Line 18"/>
          <p:cNvSpPr>
            <a:spLocks noChangeShapeType="1"/>
          </p:cNvSpPr>
          <p:nvPr/>
        </p:nvSpPr>
        <p:spPr bwMode="auto">
          <a:xfrm flipH="1">
            <a:off x="2057400" y="3886200"/>
            <a:ext cx="2743200" cy="2362200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19" name="Line 19"/>
          <p:cNvSpPr>
            <a:spLocks noChangeShapeType="1"/>
          </p:cNvSpPr>
          <p:nvPr/>
        </p:nvSpPr>
        <p:spPr bwMode="auto">
          <a:xfrm flipH="1">
            <a:off x="755650" y="3860800"/>
            <a:ext cx="4032250" cy="98425"/>
          </a:xfrm>
          <a:prstGeom prst="line">
            <a:avLst/>
          </a:prstGeom>
          <a:noFill/>
          <a:ln w="38100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3920" name="AutoShape 29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 dirty="0" err="1" smtClean="0">
                <a:latin typeface="Times New Roman" pitchFamily="18" charset="0"/>
              </a:rPr>
              <a:t>воля</a:t>
            </a:r>
            <a:endParaRPr lang="ru-RU" sz="2400" dirty="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123921" name="AutoShape 30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23922" name="Text Box 31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123923" name="AutoShape 32"/>
          <p:cNvSpPr>
            <a:spLocks noChangeArrowheads="1"/>
          </p:cNvSpPr>
          <p:nvPr/>
        </p:nvSpPr>
        <p:spPr bwMode="auto">
          <a:xfrm>
            <a:off x="2895600" y="60198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4" name="AutoShape 33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5" name="AutoShape 34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6" name="AutoShape 35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7" name="AutoShape 36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23928" name="Text Box 37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123929" name="Text Box 38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123930" name="Text Box 39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123931" name="Text Box 40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123932" name="Text Box 41"/>
          <p:cNvSpPr txBox="1">
            <a:spLocks noChangeArrowheads="1"/>
          </p:cNvSpPr>
          <p:nvPr/>
        </p:nvSpPr>
        <p:spPr bwMode="auto">
          <a:xfrm>
            <a:off x="2915816" y="6021288"/>
            <a:ext cx="18722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 smtClean="0">
                <a:latin typeface="Times New Roman" pitchFamily="18" charset="0"/>
              </a:rPr>
              <a:t>восприятие</a:t>
            </a:r>
            <a:endParaRPr lang="ru-RU" sz="2400" dirty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8858280" cy="100491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Современные информационные технологии вызывают искажение, нарушения границ, дезинтеграцию, хаотизацию психических функций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sp>
        <p:nvSpPr>
          <p:cNvPr id="80899" name="Oval 3"/>
          <p:cNvSpPr>
            <a:spLocks noChangeArrowheads="1"/>
          </p:cNvSpPr>
          <p:nvPr/>
        </p:nvSpPr>
        <p:spPr bwMode="auto">
          <a:xfrm>
            <a:off x="2743200" y="2057400"/>
            <a:ext cx="4114800" cy="3886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0" name="Oval 4"/>
          <p:cNvSpPr>
            <a:spLocks noChangeArrowheads="1"/>
          </p:cNvSpPr>
          <p:nvPr/>
        </p:nvSpPr>
        <p:spPr bwMode="auto">
          <a:xfrm>
            <a:off x="3352800" y="2590800"/>
            <a:ext cx="2895600" cy="2743200"/>
          </a:xfrm>
          <a:prstGeom prst="ellipse">
            <a:avLst/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1" name="Oval 5"/>
          <p:cNvSpPr>
            <a:spLocks noChangeArrowheads="1"/>
          </p:cNvSpPr>
          <p:nvPr/>
        </p:nvSpPr>
        <p:spPr bwMode="auto">
          <a:xfrm>
            <a:off x="3962400" y="3200400"/>
            <a:ext cx="1676400" cy="1600200"/>
          </a:xfrm>
          <a:prstGeom prst="ellipse">
            <a:avLst/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02" name="Text Box 6"/>
          <p:cNvSpPr txBox="1">
            <a:spLocks noChangeArrowheads="1"/>
          </p:cNvSpPr>
          <p:nvPr/>
        </p:nvSpPr>
        <p:spPr bwMode="auto">
          <a:xfrm>
            <a:off x="4267200" y="19812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chemeClr val="accent2"/>
                </a:solidFill>
                <a:latin typeface="Times New Roman" pitchFamily="18" charset="0"/>
              </a:rPr>
              <a:t>дух</a:t>
            </a:r>
          </a:p>
        </p:txBody>
      </p:sp>
      <p:sp>
        <p:nvSpPr>
          <p:cNvPr id="80903" name="Text Box 7"/>
          <p:cNvSpPr txBox="1">
            <a:spLocks noChangeArrowheads="1"/>
          </p:cNvSpPr>
          <p:nvPr/>
        </p:nvSpPr>
        <p:spPr bwMode="auto">
          <a:xfrm>
            <a:off x="4114800" y="2590800"/>
            <a:ext cx="160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009900"/>
                </a:solidFill>
                <a:latin typeface="Times New Roman" pitchFamily="18" charset="0"/>
              </a:rPr>
              <a:t>душа</a:t>
            </a: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4267200" y="335280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CC3300"/>
                </a:solidFill>
                <a:latin typeface="Times New Roman" pitchFamily="18" charset="0"/>
              </a:rPr>
              <a:t>тело</a:t>
            </a:r>
          </a:p>
        </p:txBody>
      </p:sp>
      <p:sp>
        <p:nvSpPr>
          <p:cNvPr id="80905" name="Line 9"/>
          <p:cNvSpPr>
            <a:spLocks noChangeShapeType="1"/>
          </p:cNvSpPr>
          <p:nvPr/>
        </p:nvSpPr>
        <p:spPr bwMode="auto">
          <a:xfrm>
            <a:off x="2438400" y="1524000"/>
            <a:ext cx="4078288" cy="39211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06" name="AutoShape 16"/>
          <p:cNvSpPr>
            <a:spLocks noChangeArrowheads="1"/>
          </p:cNvSpPr>
          <p:nvPr/>
        </p:nvSpPr>
        <p:spPr bwMode="auto">
          <a:xfrm>
            <a:off x="533400" y="2438400"/>
            <a:ext cx="19812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>
                <a:solidFill>
                  <a:srgbClr val="FFFF00"/>
                </a:solidFill>
                <a:latin typeface="Times New Roman" pitchFamily="18" charset="0"/>
              </a:rPr>
              <a:t>вв</a:t>
            </a:r>
            <a:r>
              <a:rPr lang="ru-RU" sz="2400">
                <a:latin typeface="Times New Roman" pitchFamily="18" charset="0"/>
              </a:rPr>
              <a:t>восприятие</a:t>
            </a:r>
            <a:endParaRPr lang="ru-RU" sz="2400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80907" name="AutoShape 17"/>
          <p:cNvSpPr>
            <a:spLocks noChangeArrowheads="1"/>
          </p:cNvSpPr>
          <p:nvPr/>
        </p:nvSpPr>
        <p:spPr bwMode="auto">
          <a:xfrm>
            <a:off x="762000" y="4343400"/>
            <a:ext cx="1828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80908" name="Text Box 18"/>
          <p:cNvSpPr txBox="1">
            <a:spLocks noChangeArrowheads="1"/>
          </p:cNvSpPr>
          <p:nvPr/>
        </p:nvSpPr>
        <p:spPr bwMode="auto">
          <a:xfrm>
            <a:off x="838200" y="4419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эмоции</a:t>
            </a:r>
          </a:p>
        </p:txBody>
      </p:sp>
      <p:sp>
        <p:nvSpPr>
          <p:cNvPr id="80909" name="AutoShape 19"/>
          <p:cNvSpPr>
            <a:spLocks noChangeArrowheads="1"/>
          </p:cNvSpPr>
          <p:nvPr/>
        </p:nvSpPr>
        <p:spPr bwMode="auto">
          <a:xfrm>
            <a:off x="3048000" y="5562600"/>
            <a:ext cx="18288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0" name="AutoShape 20"/>
          <p:cNvSpPr>
            <a:spLocks noChangeArrowheads="1"/>
          </p:cNvSpPr>
          <p:nvPr/>
        </p:nvSpPr>
        <p:spPr bwMode="auto">
          <a:xfrm>
            <a:off x="5943600" y="5867400"/>
            <a:ext cx="17526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1" name="AutoShape 21"/>
          <p:cNvSpPr>
            <a:spLocks noChangeArrowheads="1"/>
          </p:cNvSpPr>
          <p:nvPr/>
        </p:nvSpPr>
        <p:spPr bwMode="auto">
          <a:xfrm>
            <a:off x="7391400" y="4191000"/>
            <a:ext cx="14478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2" name="AutoShape 22"/>
          <p:cNvSpPr>
            <a:spLocks noChangeArrowheads="1"/>
          </p:cNvSpPr>
          <p:nvPr/>
        </p:nvSpPr>
        <p:spPr bwMode="auto">
          <a:xfrm>
            <a:off x="6781800" y="2514600"/>
            <a:ext cx="2057400" cy="6096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3" name="AutoShape 23"/>
          <p:cNvSpPr>
            <a:spLocks noChangeArrowheads="1"/>
          </p:cNvSpPr>
          <p:nvPr/>
        </p:nvSpPr>
        <p:spPr bwMode="auto">
          <a:xfrm>
            <a:off x="3810000" y="1447800"/>
            <a:ext cx="2133600" cy="533400"/>
          </a:xfrm>
          <a:prstGeom prst="foldedCorner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80914" name="Text Box 24"/>
          <p:cNvSpPr txBox="1">
            <a:spLocks noChangeArrowheads="1"/>
          </p:cNvSpPr>
          <p:nvPr/>
        </p:nvSpPr>
        <p:spPr bwMode="auto">
          <a:xfrm>
            <a:off x="4114800" y="14478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сознание</a:t>
            </a:r>
          </a:p>
        </p:txBody>
      </p:sp>
      <p:sp>
        <p:nvSpPr>
          <p:cNvPr id="80915" name="Text Box 25"/>
          <p:cNvSpPr txBox="1">
            <a:spLocks noChangeArrowheads="1"/>
          </p:cNvSpPr>
          <p:nvPr/>
        </p:nvSpPr>
        <p:spPr bwMode="auto">
          <a:xfrm>
            <a:off x="7010400" y="25908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интеллект</a:t>
            </a:r>
          </a:p>
        </p:txBody>
      </p:sp>
      <p:sp>
        <p:nvSpPr>
          <p:cNvPr id="80916" name="Text Box 26"/>
          <p:cNvSpPr txBox="1">
            <a:spLocks noChangeArrowheads="1"/>
          </p:cNvSpPr>
          <p:nvPr/>
        </p:nvSpPr>
        <p:spPr bwMode="auto">
          <a:xfrm>
            <a:off x="7467600" y="42672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память</a:t>
            </a:r>
          </a:p>
        </p:txBody>
      </p:sp>
      <p:sp>
        <p:nvSpPr>
          <p:cNvPr id="80917" name="Text Box 27"/>
          <p:cNvSpPr txBox="1">
            <a:spLocks noChangeArrowheads="1"/>
          </p:cNvSpPr>
          <p:nvPr/>
        </p:nvSpPr>
        <p:spPr bwMode="auto">
          <a:xfrm>
            <a:off x="6019800" y="59436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мышление</a:t>
            </a:r>
          </a:p>
        </p:txBody>
      </p:sp>
      <p:sp>
        <p:nvSpPr>
          <p:cNvPr id="80918" name="Text Box 28"/>
          <p:cNvSpPr txBox="1">
            <a:spLocks noChangeArrowheads="1"/>
          </p:cNvSpPr>
          <p:nvPr/>
        </p:nvSpPr>
        <p:spPr bwMode="auto">
          <a:xfrm>
            <a:off x="3505200" y="55626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>
                <a:latin typeface="Times New Roman" pitchFamily="18" charset="0"/>
              </a:rPr>
              <a:t>воля</a:t>
            </a:r>
          </a:p>
        </p:txBody>
      </p:sp>
      <p:sp>
        <p:nvSpPr>
          <p:cNvPr id="80919" name="Line 30"/>
          <p:cNvSpPr>
            <a:spLocks noChangeShapeType="1"/>
          </p:cNvSpPr>
          <p:nvPr/>
        </p:nvSpPr>
        <p:spPr bwMode="auto">
          <a:xfrm flipH="1">
            <a:off x="2124075" y="1700213"/>
            <a:ext cx="4968875" cy="453707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0" name="Line 31"/>
          <p:cNvSpPr>
            <a:spLocks noChangeShapeType="1"/>
          </p:cNvSpPr>
          <p:nvPr/>
        </p:nvSpPr>
        <p:spPr bwMode="auto">
          <a:xfrm flipV="1">
            <a:off x="684213" y="3789363"/>
            <a:ext cx="7488237" cy="71437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1" name="Line 32"/>
          <p:cNvSpPr>
            <a:spLocks noChangeShapeType="1"/>
          </p:cNvSpPr>
          <p:nvPr/>
        </p:nvSpPr>
        <p:spPr bwMode="auto">
          <a:xfrm>
            <a:off x="4787900" y="3789363"/>
            <a:ext cx="360363" cy="2447925"/>
          </a:xfrm>
          <a:prstGeom prst="line">
            <a:avLst/>
          </a:prstGeom>
          <a:noFill/>
          <a:ln w="25400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922" name="Text Box 33"/>
          <p:cNvSpPr txBox="1">
            <a:spLocks noChangeArrowheads="1"/>
          </p:cNvSpPr>
          <p:nvPr/>
        </p:nvSpPr>
        <p:spPr bwMode="auto">
          <a:xfrm>
            <a:off x="304800" y="6172200"/>
            <a:ext cx="4343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3200" u="sng" dirty="0" err="1">
                <a:solidFill>
                  <a:srgbClr val="FF0000"/>
                </a:solidFill>
              </a:rPr>
              <a:t>шизофренизация</a:t>
            </a:r>
            <a:endParaRPr lang="ru-RU" sz="32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Какой </a:t>
            </a:r>
            <a:r>
              <a:rPr lang="ru-RU" b="1" dirty="0" smtClean="0">
                <a:solidFill>
                  <a:srgbClr val="C00000"/>
                </a:solidFill>
              </a:rPr>
              <a:t>ОБРАЗ правильный, </a:t>
            </a:r>
            <a:r>
              <a:rPr lang="ru-RU" b="1" dirty="0" smtClean="0"/>
              <a:t>с какой совокупностью </a:t>
            </a:r>
            <a:r>
              <a:rPr lang="ru-RU" b="1" dirty="0" smtClean="0">
                <a:solidFill>
                  <a:srgbClr val="C00000"/>
                </a:solidFill>
              </a:rPr>
              <a:t>ценностей ?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5229200"/>
          </a:xfrm>
        </p:spPr>
        <p:txBody>
          <a:bodyPr>
            <a:normAutofit fontScale="85000" lnSpcReduction="1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1. Нужен ответ на этот </a:t>
            </a:r>
            <a:r>
              <a:rPr lang="ru-RU" b="1" dirty="0" smtClean="0">
                <a:solidFill>
                  <a:srgbClr val="C00000"/>
                </a:solidFill>
              </a:rPr>
              <a:t>главный вопрос о ценностях</a:t>
            </a:r>
            <a:r>
              <a:rPr lang="ru-RU" b="1" dirty="0" smtClean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какими они бывают? –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Разными: 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духовными и плотскими,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объединяющими и разделяющими…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2. По какому </a:t>
            </a:r>
            <a:r>
              <a:rPr lang="ru-RU" b="1" dirty="0" smtClean="0">
                <a:solidFill>
                  <a:srgbClr val="C00000"/>
                </a:solidFill>
              </a:rPr>
              <a:t>принципу</a:t>
            </a:r>
            <a:r>
              <a:rPr lang="ru-RU" b="1" dirty="0" smtClean="0"/>
              <a:t> и алгоритму делать </a:t>
            </a:r>
            <a:r>
              <a:rPr lang="ru-RU" b="1" dirty="0" smtClean="0">
                <a:solidFill>
                  <a:srgbClr val="C00000"/>
                </a:solidFill>
              </a:rPr>
              <a:t>выбор?</a:t>
            </a:r>
            <a:r>
              <a:rPr lang="ru-RU" b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Различать истинные и вечные </a:t>
            </a:r>
            <a:r>
              <a:rPr lang="ru-RU" b="1" dirty="0" smtClean="0"/>
              <a:t>от сиюминутных и ложных …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3. Какой </a:t>
            </a:r>
            <a:r>
              <a:rPr lang="ru-RU" b="1" dirty="0" smtClean="0">
                <a:solidFill>
                  <a:srgbClr val="C00000"/>
                </a:solidFill>
              </a:rPr>
              <a:t>образ</a:t>
            </a:r>
            <a:r>
              <a:rPr lang="ru-RU" b="1" dirty="0" smtClean="0"/>
              <a:t> нужно </a:t>
            </a:r>
            <a:r>
              <a:rPr lang="ru-RU" b="1" dirty="0" smtClean="0">
                <a:solidFill>
                  <a:srgbClr val="C00000"/>
                </a:solidFill>
              </a:rPr>
              <a:t>выбрать целью </a:t>
            </a:r>
            <a:r>
              <a:rPr lang="ru-RU" b="1" dirty="0" smtClean="0"/>
              <a:t>для формирования людей в процессе </a:t>
            </a:r>
            <a:r>
              <a:rPr lang="ru-RU" b="1" dirty="0" smtClean="0">
                <a:solidFill>
                  <a:srgbClr val="C00000"/>
                </a:solidFill>
              </a:rPr>
              <a:t>образ</a:t>
            </a:r>
            <a:r>
              <a:rPr lang="ru-RU" b="1" dirty="0" smtClean="0"/>
              <a:t>ования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s://fainaidea.com/wp-content/uploads/2021/04/398-696x696.png"/>
          <p:cNvPicPr>
            <a:picLocks noChangeAspect="1" noChangeArrowheads="1"/>
          </p:cNvPicPr>
          <p:nvPr/>
        </p:nvPicPr>
        <p:blipFill>
          <a:blip r:embed="rId2" cstate="print"/>
          <a:srcRect l="3259" t="17379" r="3329" b="16363"/>
          <a:stretch>
            <a:fillRect/>
          </a:stretch>
        </p:blipFill>
        <p:spPr bwMode="auto">
          <a:xfrm>
            <a:off x="179512" y="1484785"/>
            <a:ext cx="8964488" cy="540478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Традиционное и цифровое образование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428737"/>
            <a:ext cx="4043362" cy="571504"/>
          </a:xfrm>
        </p:spPr>
        <p:txBody>
          <a:bodyPr/>
          <a:lstStyle/>
          <a:p>
            <a:r>
              <a:rPr lang="ru-RU" dirty="0" smtClean="0"/>
              <a:t>     </a:t>
            </a:r>
            <a:r>
              <a:rPr lang="ru-RU" dirty="0" err="1" smtClean="0"/>
              <a:t>Русское-советское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28596" y="2071678"/>
            <a:ext cx="4068792" cy="442915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600" b="1" dirty="0" smtClean="0"/>
              <a:t>Цель - </a:t>
            </a:r>
            <a:r>
              <a:rPr lang="ru-RU" sz="2600" b="1" dirty="0" smtClean="0">
                <a:solidFill>
                  <a:srgbClr val="FF0000"/>
                </a:solidFill>
              </a:rPr>
              <a:t>системные знания</a:t>
            </a:r>
            <a:r>
              <a:rPr lang="ru-RU" sz="2600" b="1" dirty="0" smtClean="0"/>
              <a:t>,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C00000"/>
                </a:solidFill>
              </a:rPr>
              <a:t>алгоритмы и навыки </a:t>
            </a:r>
            <a:r>
              <a:rPr lang="ru-RU" sz="2600" b="1" dirty="0" smtClean="0"/>
              <a:t>их применения в  жизни, </a:t>
            </a:r>
          </a:p>
          <a:p>
            <a:pPr>
              <a:spcBef>
                <a:spcPts val="0"/>
              </a:spcBef>
            </a:pPr>
            <a:r>
              <a:rPr lang="ru-RU" sz="2600" b="1" dirty="0" smtClean="0"/>
              <a:t>обучение, </a:t>
            </a:r>
            <a:r>
              <a:rPr lang="ru-RU" sz="2600" b="1" dirty="0" smtClean="0">
                <a:solidFill>
                  <a:srgbClr val="C00000"/>
                </a:solidFill>
              </a:rPr>
              <a:t>развивало и воспитывало гармоничную личность </a:t>
            </a:r>
          </a:p>
          <a:p>
            <a:pPr>
              <a:spcBef>
                <a:spcPts val="0"/>
              </a:spcBef>
            </a:pPr>
            <a:r>
              <a:rPr lang="ru-RU" sz="2600" b="1" dirty="0" smtClean="0"/>
              <a:t>с нормативной иерархией биологических, психологических, социальных и духовных потребностей</a:t>
            </a:r>
            <a:r>
              <a:rPr lang="ru-RU" sz="2600" b="1" dirty="0" smtClean="0">
                <a:solidFill>
                  <a:srgbClr val="FF0000"/>
                </a:solidFill>
              </a:rPr>
              <a:t>.  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FF0000"/>
                </a:solidFill>
              </a:rPr>
              <a:t>По образу и подобию Творца  (</a:t>
            </a:r>
            <a:r>
              <a:rPr lang="ru-RU" sz="2600" b="1" dirty="0" err="1" smtClean="0">
                <a:solidFill>
                  <a:srgbClr val="FF0000"/>
                </a:solidFill>
              </a:rPr>
              <a:t>богоодобную</a:t>
            </a:r>
            <a:r>
              <a:rPr lang="ru-RU" sz="2600" b="1" dirty="0" smtClean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ts val="0"/>
              </a:spcBef>
            </a:pPr>
            <a:r>
              <a:rPr lang="ru-RU" sz="2600" b="1" dirty="0" smtClean="0">
                <a:solidFill>
                  <a:srgbClr val="FF0000"/>
                </a:solidFill>
              </a:rPr>
              <a:t>Образ личности встраивался в образ мира</a:t>
            </a:r>
            <a:r>
              <a:rPr lang="ru-RU" sz="2600" b="1" dirty="0" smtClean="0"/>
              <a:t>, по принципу  голограммы </a:t>
            </a:r>
            <a:endParaRPr lang="ru-RU" sz="2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3439" y="1535113"/>
            <a:ext cx="4043362" cy="393689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цифровое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928802"/>
            <a:ext cx="4213255" cy="4572032"/>
          </a:xfrm>
        </p:spPr>
        <p:txBody>
          <a:bodyPr>
            <a:normAutofit fontScale="25000" lnSpcReduction="20000"/>
          </a:bodyPr>
          <a:lstStyle/>
          <a:p>
            <a:r>
              <a:rPr lang="ru-RU" sz="8000" b="1" dirty="0" smtClean="0"/>
              <a:t>Цель</a:t>
            </a:r>
            <a:r>
              <a:rPr lang="ru-RU" sz="8000" b="1" dirty="0" smtClean="0">
                <a:solidFill>
                  <a:srgbClr val="C00000"/>
                </a:solidFill>
              </a:rPr>
              <a:t> - «производство» «человека служебного»</a:t>
            </a:r>
            <a:r>
              <a:rPr lang="ru-RU" sz="8000" b="1" dirty="0" smtClean="0"/>
              <a:t>, обладающего </a:t>
            </a:r>
            <a:r>
              <a:rPr lang="ru-RU" sz="8000" b="1" dirty="0" smtClean="0">
                <a:solidFill>
                  <a:srgbClr val="C00000"/>
                </a:solidFill>
              </a:rPr>
              <a:t>разрешенными</a:t>
            </a:r>
            <a:r>
              <a:rPr lang="ru-RU" sz="8000" b="1" dirty="0" smtClean="0"/>
              <a:t>  ему компетенциями,</a:t>
            </a:r>
          </a:p>
          <a:p>
            <a:r>
              <a:rPr lang="ru-RU" sz="8000" b="1" dirty="0" smtClean="0"/>
              <a:t>нужными  для хозяина цифровой платформы </a:t>
            </a:r>
          </a:p>
          <a:p>
            <a:r>
              <a:rPr lang="ru-RU" sz="8000" b="1" dirty="0" smtClean="0"/>
              <a:t>Целенаправленный </a:t>
            </a:r>
            <a:r>
              <a:rPr lang="ru-RU" sz="8000" b="1" dirty="0" smtClean="0">
                <a:solidFill>
                  <a:srgbClr val="FF0000"/>
                </a:solidFill>
              </a:rPr>
              <a:t>р</a:t>
            </a:r>
            <a:r>
              <a:rPr lang="ru-RU" sz="8000" b="1" dirty="0" smtClean="0">
                <a:solidFill>
                  <a:srgbClr val="C00000"/>
                </a:solidFill>
              </a:rPr>
              <a:t>егресс, </a:t>
            </a:r>
            <a:r>
              <a:rPr lang="ru-RU" sz="8000" b="1" dirty="0" err="1" smtClean="0">
                <a:solidFill>
                  <a:srgbClr val="C00000"/>
                </a:solidFill>
              </a:rPr>
              <a:t>расчеловечивание</a:t>
            </a:r>
            <a:r>
              <a:rPr lang="ru-RU" sz="8000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Духовность, интеллект, когнитивные функции, станут ненужными </a:t>
            </a:r>
          </a:p>
          <a:p>
            <a:r>
              <a:rPr lang="ru-RU" sz="8000" b="1" dirty="0" smtClean="0">
                <a:solidFill>
                  <a:srgbClr val="C00000"/>
                </a:solidFill>
              </a:rPr>
              <a:t>Лишение </a:t>
            </a:r>
            <a:r>
              <a:rPr lang="ru-RU" sz="8000" b="1" dirty="0" err="1" smtClean="0">
                <a:solidFill>
                  <a:srgbClr val="C00000"/>
                </a:solidFill>
              </a:rPr>
              <a:t>субъектности</a:t>
            </a:r>
            <a:r>
              <a:rPr lang="ru-RU" sz="8000" b="1" dirty="0" smtClean="0">
                <a:solidFill>
                  <a:srgbClr val="C00000"/>
                </a:solidFill>
              </a:rPr>
              <a:t>, превращение в </a:t>
            </a:r>
            <a:r>
              <a:rPr lang="ru-RU" sz="8000" b="1" dirty="0" err="1" smtClean="0">
                <a:solidFill>
                  <a:srgbClr val="C00000"/>
                </a:solidFill>
              </a:rPr>
              <a:t>биороботов</a:t>
            </a:r>
            <a:endParaRPr lang="ru-RU" sz="8000" b="1" dirty="0" smtClean="0">
              <a:solidFill>
                <a:srgbClr val="C00000"/>
              </a:solidFill>
            </a:endParaRPr>
          </a:p>
          <a:p>
            <a:r>
              <a:rPr lang="ru-RU" sz="8000" b="1" dirty="0" smtClean="0">
                <a:solidFill>
                  <a:srgbClr val="C00000"/>
                </a:solidFill>
              </a:rPr>
              <a:t>Прекращение рода. </a:t>
            </a:r>
          </a:p>
          <a:p>
            <a:r>
              <a:rPr lang="ru-RU" sz="8000" b="1" dirty="0" smtClean="0"/>
              <a:t>Как инкубатор для производства цыплят </a:t>
            </a:r>
            <a:r>
              <a:rPr lang="ru-RU" sz="8000" b="1" dirty="0" smtClean="0">
                <a:solidFill>
                  <a:srgbClr val="C00000"/>
                </a:solidFill>
              </a:rPr>
              <a:t>с заданными потребителем свойствами </a:t>
            </a:r>
          </a:p>
          <a:p>
            <a:pPr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  </a:t>
            </a:r>
            <a:endParaRPr lang="ru-RU" sz="80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Последствия </a:t>
            </a:r>
            <a:r>
              <a:rPr lang="ru-RU" b="1" dirty="0" err="1" smtClean="0">
                <a:solidFill>
                  <a:srgbClr val="C00000"/>
                </a:solidFill>
              </a:rPr>
              <a:t>цифровизации</a:t>
            </a:r>
            <a:r>
              <a:rPr lang="ru-RU" b="1" dirty="0" smtClean="0">
                <a:solidFill>
                  <a:srgbClr val="C00000"/>
                </a:solidFill>
              </a:rPr>
              <a:t> образования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600200"/>
            <a:ext cx="6048672" cy="5257800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b="1" dirty="0" smtClean="0"/>
              <a:t>Человечество лишается свободы воли и права выбора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Принуждается развиваться в рамках заданного алгоритма, очерченного границами программного обеспечения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Формирует человека «служебного», вместо богоподобного.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Это </a:t>
            </a:r>
            <a:r>
              <a:rPr lang="ru-RU" b="1" dirty="0" smtClean="0">
                <a:solidFill>
                  <a:srgbClr val="C00000"/>
                </a:solidFill>
              </a:rPr>
              <a:t>регресс  и гибель </a:t>
            </a:r>
            <a:r>
              <a:rPr lang="ru-RU" b="1" dirty="0" smtClean="0"/>
              <a:t>человеческой цивилизации</a:t>
            </a:r>
          </a:p>
        </p:txBody>
      </p:sp>
      <p:sp>
        <p:nvSpPr>
          <p:cNvPr id="6146" name="AutoShape 2" descr="Login with Lmstudy Username or Email Address Password Remember Me Contact  +90 212 381 00 00 Register Log In GILM Menu ≡ Project About GILM Partners  Training Events Bulletins Gallery Discussion Blog Contact Home GILM Digital  Leadership &amp; 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Login with Lmstudy Username or Email Address Password Remember Me Contact  +90 212 381 00 00 Register Log In GILM Menu ≡ Project About GILM Partners  Training Events Bulletins Gallery Discussion Blog Contact Home GILM Digital  Leadership &amp; 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52" name="Picture 8" descr="Цифровизация: от концепции – к практическим решениям - Энергетика и  промышленность России - № 09 (341) май 2018 года - WWW.EPRUSSIA.RU -  информационный портал энергетика"/>
          <p:cNvPicPr>
            <a:picLocks noChangeAspect="1" noChangeArrowheads="1"/>
          </p:cNvPicPr>
          <p:nvPr/>
        </p:nvPicPr>
        <p:blipFill>
          <a:blip r:embed="rId2" cstate="print"/>
          <a:srcRect l="49822"/>
          <a:stretch>
            <a:fillRect/>
          </a:stretch>
        </p:blipFill>
        <p:spPr bwMode="auto">
          <a:xfrm>
            <a:off x="6012160" y="2132856"/>
            <a:ext cx="2925043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Образование по Конституции РФ  </a:t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sz="36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858280" cy="6029862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Последняя редакция Статьи 2 Конституции РФ гласит: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Человек, его права и свободы являются высшей ценностью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Конституционная обязанность государства: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признавать, соблюдать и защищать права и свободы </a:t>
            </a:r>
            <a:r>
              <a:rPr lang="ru-RU" b="1" dirty="0" smtClean="0"/>
              <a:t>человека и гражданина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создавать условия для их реализации и механизм для их защиты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Это входит в функции всех органов государственной власти и органов местного самоуправления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/>
              <a:t>Статья 18, входящая в состав гл. 2 Конституции,</a:t>
            </a:r>
            <a:br>
              <a:rPr lang="ru-RU" sz="2900" dirty="0" smtClean="0"/>
            </a:br>
            <a:r>
              <a:rPr lang="ru-RU" sz="3800" b="1" dirty="0" err="1" smtClean="0">
                <a:solidFill>
                  <a:srgbClr val="C00000"/>
                </a:solidFill>
              </a:rPr>
              <a:t>Цифровизация</a:t>
            </a:r>
            <a:r>
              <a:rPr lang="ru-RU" sz="3800" b="1" dirty="0" smtClean="0">
                <a:solidFill>
                  <a:srgbClr val="C00000"/>
                </a:solidFill>
              </a:rPr>
              <a:t> противоречит Конституции</a:t>
            </a:r>
            <a:r>
              <a:rPr lang="ru-RU" sz="3800" dirty="0" smtClean="0"/>
              <a:t> </a:t>
            </a:r>
            <a:r>
              <a:rPr lang="ru-RU" sz="2900" dirty="0" smtClean="0"/>
              <a:t/>
            </a:r>
            <a:br>
              <a:rPr lang="ru-RU" sz="2900" dirty="0" smtClean="0"/>
            </a:br>
            <a:endParaRPr lang="ru-RU" sz="2900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2900" dirty="0" smtClean="0"/>
              <a:t>Источник: </a:t>
            </a:r>
            <a:r>
              <a:rPr lang="ru-RU" sz="2900" u="sng" dirty="0" smtClean="0">
                <a:hlinkClick r:id="rId2" tooltip="Ст. 2 Конституции РФ с Комментариями. Последняя редакция с изменениями на 2020 год"/>
              </a:rPr>
              <a:t>http://constitutionrf.ru/rzd-1/gl-1/st-2-krf</a:t>
            </a:r>
            <a:r>
              <a:rPr lang="ru-RU" sz="2900" dirty="0" smtClean="0"/>
              <a:t/>
            </a:r>
            <a:br>
              <a:rPr lang="ru-RU" sz="2900" dirty="0" smtClean="0"/>
            </a:br>
            <a:r>
              <a:rPr lang="ru-RU" sz="2900" dirty="0" smtClean="0"/>
              <a:t>Источник: </a:t>
            </a:r>
            <a:r>
              <a:rPr lang="ru-RU" sz="2900" u="sng" dirty="0" smtClean="0">
                <a:hlinkClick r:id="rId2" tooltip="Ст. 2 Конституции РФ с Комментариями. Последняя редакция с изменениями на 2020 год"/>
              </a:rPr>
              <a:t>http://constitutionrf.ru/rzd-1/gl-1/st-2-krf</a:t>
            </a:r>
            <a:endParaRPr lang="ru-RU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Приоритетное значение идеологии признано в Конституции 2020 г.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000660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В Конституции 2020 г. утвержден в качестве </a:t>
            </a:r>
            <a:r>
              <a:rPr lang="ru-RU" sz="2800" b="1" dirty="0" smtClean="0">
                <a:solidFill>
                  <a:srgbClr val="C00000"/>
                </a:solidFill>
              </a:rPr>
              <a:t>государственной идеологии патриотизм</a:t>
            </a:r>
            <a:r>
              <a:rPr lang="ru-RU" sz="2800" b="1" dirty="0" smtClean="0"/>
              <a:t> - служение российскому народу. </a:t>
            </a:r>
          </a:p>
          <a:p>
            <a:r>
              <a:rPr lang="ru-RU" sz="2800" b="1" dirty="0" smtClean="0"/>
              <a:t>Эта идеология должна </a:t>
            </a:r>
            <a:r>
              <a:rPr lang="ru-RU" sz="2800" b="1" dirty="0" smtClean="0">
                <a:solidFill>
                  <a:srgbClr val="C00000"/>
                </a:solidFill>
              </a:rPr>
              <a:t>объединять всех</a:t>
            </a:r>
            <a:r>
              <a:rPr lang="ru-RU" sz="2800" b="1" dirty="0" smtClean="0"/>
              <a:t>. Ей должно служить </a:t>
            </a:r>
            <a:r>
              <a:rPr lang="ru-RU" sz="2800" b="1" dirty="0" smtClean="0">
                <a:solidFill>
                  <a:srgbClr val="C00000"/>
                </a:solidFill>
              </a:rPr>
              <a:t>государство</a:t>
            </a:r>
            <a:r>
              <a:rPr lang="ru-RU" sz="2800" b="1" dirty="0" smtClean="0"/>
              <a:t> – </a:t>
            </a:r>
            <a:r>
              <a:rPr lang="ru-RU" sz="2800" b="1" dirty="0" smtClean="0">
                <a:solidFill>
                  <a:srgbClr val="C00000"/>
                </a:solidFill>
              </a:rPr>
              <a:t>чиновники, депутаты, судьи, вся государственная машина</a:t>
            </a:r>
            <a:r>
              <a:rPr lang="ru-RU" sz="2800" b="1" dirty="0" smtClean="0"/>
              <a:t>. Так написано в Конституции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Патр</a:t>
            </a:r>
            <a:r>
              <a:rPr lang="ru-RU" sz="2800" b="1" dirty="0" smtClean="0"/>
              <a:t>иотизм от слова греч. </a:t>
            </a:r>
            <a:r>
              <a:rPr lang="el-GR" sz="2800" b="1" u="sng" dirty="0" smtClean="0"/>
              <a:t>Πατήρ</a:t>
            </a:r>
            <a:r>
              <a:rPr lang="el-GR" sz="2800" dirty="0" smtClean="0"/>
              <a:t>  </a:t>
            </a:r>
            <a:r>
              <a:rPr lang="ru-RU" sz="2800" b="1" dirty="0" smtClean="0">
                <a:solidFill>
                  <a:srgbClr val="C00000"/>
                </a:solidFill>
              </a:rPr>
              <a:t>отец – глава семьи</a:t>
            </a:r>
            <a:r>
              <a:rPr lang="ru-RU" sz="2800" b="1" dirty="0" smtClean="0"/>
              <a:t>. </a:t>
            </a:r>
          </a:p>
          <a:p>
            <a:r>
              <a:rPr lang="ru-RU" sz="2800" b="1" dirty="0" smtClean="0"/>
              <a:t>Страна определяется  как </a:t>
            </a:r>
            <a:r>
              <a:rPr lang="ru-RU" sz="2800" b="1" dirty="0" smtClean="0">
                <a:solidFill>
                  <a:srgbClr val="C00000"/>
                </a:solidFill>
              </a:rPr>
              <a:t>Род</a:t>
            </a:r>
            <a:r>
              <a:rPr lang="ru-RU" sz="2800" b="1" dirty="0" smtClean="0"/>
              <a:t>ина - </a:t>
            </a:r>
            <a:r>
              <a:rPr lang="ru-RU" sz="2800" b="1" dirty="0" smtClean="0">
                <a:solidFill>
                  <a:srgbClr val="C00000"/>
                </a:solidFill>
              </a:rPr>
              <a:t>Мать и</a:t>
            </a:r>
            <a:r>
              <a:rPr lang="ru-RU" sz="2800" b="1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Отеч</a:t>
            </a:r>
            <a:r>
              <a:rPr lang="ru-RU" sz="2800" b="1" dirty="0" smtClean="0"/>
              <a:t>ество , по смыслу и форме, страна является - </a:t>
            </a:r>
            <a:r>
              <a:rPr lang="ru-RU" sz="2800" b="1" dirty="0" smtClean="0">
                <a:solidFill>
                  <a:srgbClr val="C00000"/>
                </a:solidFill>
              </a:rPr>
              <a:t>семьей братских </a:t>
            </a:r>
            <a:r>
              <a:rPr lang="ru-RU" sz="2800" b="1" dirty="0" smtClean="0"/>
              <a:t>народов</a:t>
            </a:r>
          </a:p>
          <a:p>
            <a:r>
              <a:rPr lang="ru-RU" sz="2800" b="1" dirty="0" smtClean="0"/>
              <a:t> отражает </a:t>
            </a:r>
            <a:r>
              <a:rPr lang="ru-RU" sz="2800" b="1" dirty="0" smtClean="0">
                <a:solidFill>
                  <a:srgbClr val="C00000"/>
                </a:solidFill>
              </a:rPr>
              <a:t>идеологическую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архетипическую</a:t>
            </a:r>
            <a:r>
              <a:rPr lang="ru-RU" sz="2800" b="1" dirty="0" smtClean="0"/>
              <a:t>,  структурную и функциональную  </a:t>
            </a:r>
            <a:r>
              <a:rPr lang="ru-RU" sz="2800" b="1" dirty="0" smtClean="0">
                <a:solidFill>
                  <a:srgbClr val="C00000"/>
                </a:solidFill>
              </a:rPr>
              <a:t>матрицу семьи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58204" cy="1296974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Если </a:t>
            </a:r>
            <a:r>
              <a:rPr lang="ru-RU" sz="3600" b="1" dirty="0" smtClean="0">
                <a:solidFill>
                  <a:srgbClr val="C00000"/>
                </a:solidFill>
              </a:rPr>
              <a:t>высшая идеологическая ценность государства – патриотизм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571612"/>
            <a:ext cx="8215370" cy="528638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  то напомним, как они реализуется отцами</a:t>
            </a:r>
          </a:p>
          <a:p>
            <a:pPr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C00000"/>
                </a:solidFill>
              </a:rPr>
              <a:t>отцы и матери в</a:t>
            </a:r>
            <a:r>
              <a:rPr lang="ru-RU" b="1" dirty="0" smtClean="0"/>
              <a:t>о все времена считали своим долгом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защитить</a:t>
            </a:r>
            <a:r>
              <a:rPr lang="ru-RU" b="1" dirty="0" smtClean="0"/>
              <a:t> детей от опасностей 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передать им все, что имели </a:t>
            </a:r>
            <a:r>
              <a:rPr lang="ru-RU" b="1" dirty="0" smtClean="0"/>
              <a:t>– свою Родину, территорию, язык, традиции,  культуру, честь семьи, уважение в обществе, собственность…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 ресурсы инвестировать в своих детей, </a:t>
            </a:r>
            <a:r>
              <a:rPr lang="ru-RU" b="1" dirty="0" smtClean="0"/>
              <a:t>в семью, в хозяйство, в развитие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дети должны  стать более </a:t>
            </a:r>
            <a:r>
              <a:rPr lang="ru-RU" b="1" dirty="0" smtClean="0"/>
              <a:t>здоровыми, образованными, обеспеченными,  культурными, цивилизованными,</a:t>
            </a:r>
          </a:p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способными  продолжить развитие </a:t>
            </a:r>
            <a:r>
              <a:rPr lang="ru-RU" b="1" dirty="0" smtClean="0"/>
              <a:t>своего рода и народа во всех направлениях. </a:t>
            </a:r>
          </a:p>
          <a:p>
            <a:pPr>
              <a:buNone/>
            </a:pPr>
            <a:endParaRPr lang="ru-RU" sz="1000" b="1" dirty="0" smtClean="0"/>
          </a:p>
          <a:p>
            <a:pPr algn="ctr">
              <a:buNone/>
            </a:pPr>
            <a:r>
              <a:rPr lang="ru-RU" b="1" cap="all" dirty="0" err="1" smtClean="0">
                <a:solidFill>
                  <a:srgbClr val="C00000"/>
                </a:solidFill>
              </a:rPr>
              <a:t>Цифровизация</a:t>
            </a:r>
            <a:r>
              <a:rPr lang="ru-RU" b="1" cap="all" dirty="0" smtClean="0">
                <a:solidFill>
                  <a:srgbClr val="C00000"/>
                </a:solidFill>
              </a:rPr>
              <a:t> образования этому противоречит</a:t>
            </a:r>
            <a:endParaRPr lang="ru-RU" b="1" cap="al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251520" y="4365104"/>
            <a:ext cx="8568952" cy="223224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51520" y="2348880"/>
            <a:ext cx="8568952" cy="1872208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1196752"/>
            <a:ext cx="8496944" cy="10081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58204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Выводы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572560" cy="566124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sz="3400" b="1" dirty="0" smtClean="0"/>
              <a:t>Идея </a:t>
            </a:r>
            <a:r>
              <a:rPr lang="ru-RU" sz="3400" b="1" dirty="0" err="1" smtClean="0"/>
              <a:t>цифровизации</a:t>
            </a:r>
            <a:r>
              <a:rPr lang="ru-RU" sz="3400" b="1" dirty="0" smtClean="0"/>
              <a:t> образования возникла в результате системного кризиса цивилизации</a:t>
            </a:r>
          </a:p>
          <a:p>
            <a:pPr marL="514350" indent="-514350">
              <a:buNone/>
            </a:pP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2. </a:t>
            </a:r>
            <a:r>
              <a:rPr lang="ru-RU" sz="3400" b="1" dirty="0" err="1" smtClean="0"/>
              <a:t>Цифровизация</a:t>
            </a:r>
            <a:r>
              <a:rPr lang="ru-RU" sz="3400" b="1" dirty="0" smtClean="0"/>
              <a:t> образования противоречит           </a:t>
            </a:r>
          </a:p>
          <a:p>
            <a:pPr>
              <a:buNone/>
            </a:pPr>
            <a:r>
              <a:rPr lang="ru-RU" sz="3400" b="1" dirty="0" smtClean="0"/>
              <a:t> -  базовым моральным принципам общества,</a:t>
            </a:r>
          </a:p>
          <a:p>
            <a:pPr>
              <a:buFontTx/>
              <a:buChar char="-"/>
            </a:pPr>
            <a:r>
              <a:rPr lang="ru-RU" sz="3400" b="1" dirty="0" smtClean="0"/>
              <a:t>современным представлениям биологических, медицинских и психологических наук  о человеке</a:t>
            </a:r>
          </a:p>
          <a:p>
            <a:pPr>
              <a:buFontTx/>
              <a:buChar char="-"/>
            </a:pPr>
            <a:r>
              <a:rPr lang="ru-RU" sz="3400" b="1" dirty="0" smtClean="0"/>
              <a:t>Конституции РФ 2020г</a:t>
            </a:r>
          </a:p>
          <a:p>
            <a:pPr>
              <a:buFontTx/>
              <a:buChar char="-"/>
            </a:pPr>
            <a:endParaRPr lang="ru-RU" sz="3400" b="1" dirty="0" smtClean="0"/>
          </a:p>
          <a:p>
            <a:pPr>
              <a:buNone/>
            </a:pPr>
            <a:r>
              <a:rPr lang="ru-RU" sz="3400" b="1" dirty="0" smtClean="0"/>
              <a:t>3. </a:t>
            </a:r>
            <a:r>
              <a:rPr lang="ru-RU" sz="3400" b="1" dirty="0" err="1" smtClean="0"/>
              <a:t>Цифровизация</a:t>
            </a:r>
            <a:r>
              <a:rPr lang="ru-RU" sz="3400" b="1" dirty="0" smtClean="0"/>
              <a:t> образования недопустима по моральным нормам и неосуществима вследствие научной некорректности постановки задачи и отсутствия  технологий для оцифровывания всех смысловых, структурных и динамических характеристик образовательной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066800"/>
            <a:ext cx="7734300" cy="23622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Спасибо за внимание !</a:t>
            </a:r>
          </a:p>
        </p:txBody>
      </p:sp>
      <p:sp>
        <p:nvSpPr>
          <p:cNvPr id="141315" name="Text Box 5"/>
          <p:cNvSpPr txBox="1">
            <a:spLocks noChangeArrowheads="1"/>
          </p:cNvSpPr>
          <p:nvPr/>
        </p:nvSpPr>
        <p:spPr bwMode="auto">
          <a:xfrm>
            <a:off x="1752600" y="3886200"/>
            <a:ext cx="5562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66"/>
                </a:solidFill>
              </a:rPr>
              <a:t>E-mail</a:t>
            </a:r>
            <a:r>
              <a:rPr lang="ru-RU" sz="2800" b="1" dirty="0">
                <a:solidFill>
                  <a:srgbClr val="000066"/>
                </a:solidFill>
              </a:rPr>
              <a:t>:</a:t>
            </a:r>
            <a:r>
              <a:rPr lang="en-US" sz="2800" b="1" dirty="0">
                <a:solidFill>
                  <a:srgbClr val="000066"/>
                </a:solidFill>
              </a:rPr>
              <a:t> kam1950@mail.ru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Карпов Анатолий Михайлович</a:t>
            </a:r>
          </a:p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</a:rPr>
              <a:t>г. Казань</a:t>
            </a:r>
          </a:p>
        </p:txBody>
      </p:sp>
      <p:sp>
        <p:nvSpPr>
          <p:cNvPr id="141316" name="Text Box 6"/>
          <p:cNvSpPr txBox="1">
            <a:spLocks noChangeArrowheads="1"/>
          </p:cNvSpPr>
          <p:nvPr/>
        </p:nvSpPr>
        <p:spPr bwMode="auto">
          <a:xfrm>
            <a:off x="1600200" y="50292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86766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ОБРАЗ, ИДЕАЛ, идеология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96752"/>
            <a:ext cx="8715436" cy="5518396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buNone/>
            </a:pPr>
            <a:r>
              <a:rPr lang="ru-RU" b="1" dirty="0" smtClean="0"/>
              <a:t>    За большую историю человечества, люди,  получившие </a:t>
            </a:r>
            <a:r>
              <a:rPr lang="ru-RU" b="1" dirty="0" smtClean="0">
                <a:solidFill>
                  <a:srgbClr val="C00000"/>
                </a:solidFill>
              </a:rPr>
              <a:t>разнообразный опыт </a:t>
            </a:r>
            <a:r>
              <a:rPr lang="ru-RU" b="1" dirty="0" smtClean="0"/>
              <a:t>радостей и страданий, успехов и поражений, дали ответ: 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 Это - </a:t>
            </a:r>
            <a:r>
              <a:rPr lang="ru-RU" b="1" dirty="0" smtClean="0">
                <a:solidFill>
                  <a:srgbClr val="C00000"/>
                </a:solidFill>
              </a:rPr>
              <a:t>образ БОГА, ОТЧЕ НАШ </a:t>
            </a:r>
            <a:r>
              <a:rPr lang="ru-RU" b="1" dirty="0" smtClean="0"/>
              <a:t>-  </a:t>
            </a:r>
            <a:r>
              <a:rPr lang="ru-RU" b="1" dirty="0" err="1" smtClean="0">
                <a:solidFill>
                  <a:srgbClr val="C00000"/>
                </a:solidFill>
              </a:rPr>
              <a:t>ИДЕАЛ</a:t>
            </a:r>
            <a:r>
              <a:rPr lang="ru-RU" b="1" dirty="0" err="1" smtClean="0"/>
              <a:t>ьный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ОТЕЦ</a:t>
            </a:r>
            <a:r>
              <a:rPr lang="ru-RU" b="1" dirty="0" smtClean="0"/>
              <a:t>, добрый, любящий, умный, всемогущий, </a:t>
            </a:r>
            <a:r>
              <a:rPr lang="ru-RU" b="1" dirty="0" smtClean="0">
                <a:solidFill>
                  <a:srgbClr val="C00000"/>
                </a:solidFill>
              </a:rPr>
              <a:t>образовывающий</a:t>
            </a:r>
            <a:r>
              <a:rPr lang="ru-RU" b="1" dirty="0" smtClean="0"/>
              <a:t> -«Не введи нас в искушение, избавь от лукавого»…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Известно, что Человек сотворен по образу и подобию Бога, но   </a:t>
            </a:r>
            <a:r>
              <a:rPr lang="ru-RU" b="1" dirty="0" smtClean="0">
                <a:solidFill>
                  <a:srgbClr val="C00000"/>
                </a:solidFill>
              </a:rPr>
              <a:t>некоторые это забыли</a:t>
            </a:r>
            <a:r>
              <a:rPr lang="ru-RU" b="1" dirty="0" smtClean="0"/>
              <a:t>,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В конце концов </a:t>
            </a:r>
            <a:r>
              <a:rPr lang="ru-RU" b="1" dirty="0" smtClean="0">
                <a:solidFill>
                  <a:srgbClr val="C00000"/>
                </a:solidFill>
              </a:rPr>
              <a:t>мы всегда ищем БОГА</a:t>
            </a:r>
            <a:r>
              <a:rPr lang="ru-RU" b="1" dirty="0" smtClean="0"/>
              <a:t>, его </a:t>
            </a:r>
            <a:r>
              <a:rPr lang="ru-RU" b="1" dirty="0" smtClean="0">
                <a:solidFill>
                  <a:srgbClr val="C00000"/>
                </a:solidFill>
              </a:rPr>
              <a:t>проявления в людях, в себе, они нас привлекают  и объединяют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ОБРАЗ  Человека </a:t>
            </a:r>
            <a:r>
              <a:rPr lang="ru-RU" b="1" dirty="0" err="1" smtClean="0">
                <a:solidFill>
                  <a:srgbClr val="C00000"/>
                </a:solidFill>
              </a:rPr>
              <a:t>БОГоподобного</a:t>
            </a:r>
            <a:r>
              <a:rPr lang="ru-RU" b="1" dirty="0" smtClean="0"/>
              <a:t> должен формироваться образованием </a:t>
            </a:r>
            <a:r>
              <a:rPr lang="ru-RU" b="1" dirty="0" smtClean="0">
                <a:solidFill>
                  <a:srgbClr val="C00000"/>
                </a:solidFill>
              </a:rPr>
              <a:t>во все времена. </a:t>
            </a:r>
          </a:p>
          <a:p>
            <a:pPr>
              <a:spcBef>
                <a:spcPts val="0"/>
              </a:spcBef>
              <a:buNone/>
            </a:pPr>
            <a:endParaRPr lang="ru-RU" b="1" dirty="0" smtClean="0"/>
          </a:p>
          <a:p>
            <a:pPr>
              <a:spcBef>
                <a:spcPts val="0"/>
              </a:spcBef>
              <a:buNone/>
            </a:pPr>
            <a:r>
              <a:rPr lang="ru-RU" b="1" dirty="0" smtClean="0"/>
              <a:t>   Но времена меняются, меняются ценности, цели  и способы их достижения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58204" cy="150019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Характеристика  современного образа мира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5508104" cy="522920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Глобальный, системный кризис, гибридные, информационно-психологические войны, </a:t>
            </a:r>
            <a:r>
              <a:rPr lang="ru-RU" b="1" dirty="0" smtClean="0">
                <a:solidFill>
                  <a:srgbClr val="C00000"/>
                </a:solidFill>
              </a:rPr>
              <a:t>управляемый хаос</a:t>
            </a:r>
            <a:r>
              <a:rPr lang="ru-RU" b="1" dirty="0" smtClean="0"/>
              <a:t>, </a:t>
            </a:r>
          </a:p>
          <a:p>
            <a:r>
              <a:rPr lang="ru-RU" b="1" dirty="0" smtClean="0"/>
              <a:t>Масштабные, высокотехнологичные </a:t>
            </a:r>
            <a:r>
              <a:rPr lang="ru-RU" b="1" dirty="0" smtClean="0">
                <a:solidFill>
                  <a:srgbClr val="C00000"/>
                </a:solidFill>
              </a:rPr>
              <a:t>манипуляции</a:t>
            </a:r>
            <a:r>
              <a:rPr lang="ru-RU" b="1" dirty="0" smtClean="0"/>
              <a:t> с психикой и поведением людей.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Образ </a:t>
            </a:r>
            <a:r>
              <a:rPr lang="ru-RU" b="1" dirty="0" smtClean="0"/>
              <a:t>мира, формирующийся современной системой </a:t>
            </a:r>
            <a:r>
              <a:rPr lang="ru-RU" b="1" dirty="0" smtClean="0">
                <a:solidFill>
                  <a:srgbClr val="C00000"/>
                </a:solidFill>
              </a:rPr>
              <a:t>образ</a:t>
            </a:r>
            <a:r>
              <a:rPr lang="ru-RU" b="1" dirty="0" smtClean="0"/>
              <a:t>ования</a:t>
            </a:r>
            <a:r>
              <a:rPr lang="ru-RU" b="1" dirty="0" smtClean="0">
                <a:solidFill>
                  <a:srgbClr val="C00000"/>
                </a:solidFill>
              </a:rPr>
              <a:t>, </a:t>
            </a:r>
          </a:p>
          <a:p>
            <a:r>
              <a:rPr lang="ru-RU" b="1" dirty="0" smtClean="0"/>
              <a:t>стал </a:t>
            </a:r>
            <a:r>
              <a:rPr lang="ru-RU" b="1" dirty="0" smtClean="0">
                <a:solidFill>
                  <a:srgbClr val="C00000"/>
                </a:solidFill>
              </a:rPr>
              <a:t>фрагментарным</a:t>
            </a:r>
            <a:r>
              <a:rPr lang="ru-RU" b="1" dirty="0" smtClean="0"/>
              <a:t>, искаженным, непонятным, вызывающим страх, тревогу, депрессию, протест у большинства людей</a:t>
            </a:r>
            <a:endParaRPr lang="ru-RU" b="1" dirty="0"/>
          </a:p>
        </p:txBody>
      </p:sp>
      <p:sp>
        <p:nvSpPr>
          <p:cNvPr id="31746" name="AutoShape 2" descr="Globe HD Stock Imag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48" name="AutoShape 4" descr="Globe HD Stock Imag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50" name="AutoShape 6" descr="Globe HD Stock Imag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754" name="Picture 10" descr="Картинки с глубоким смыслом (27 картинок) » Триникс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635896" cy="4715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929718" cy="142876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Последствия </a:t>
            </a:r>
            <a:r>
              <a:rPr lang="ru-RU" b="1" dirty="0" err="1" smtClean="0">
                <a:solidFill>
                  <a:srgbClr val="C00000"/>
                </a:solidFill>
              </a:rPr>
              <a:t>без-ОБРАЗ-и-я</a:t>
            </a:r>
            <a:r>
              <a:rPr lang="ru-RU" b="1" dirty="0" smtClean="0">
                <a:solidFill>
                  <a:srgbClr val="C00000"/>
                </a:solidFill>
              </a:rPr>
              <a:t>                  («Я» без образа) современного  мира: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43050"/>
            <a:ext cx="8653202" cy="521495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/>
              <a:t>    Рост частоты и масштабов </a:t>
            </a:r>
            <a:r>
              <a:rPr lang="ru-RU" b="1" dirty="0" smtClean="0">
                <a:solidFill>
                  <a:srgbClr val="C00000"/>
                </a:solidFill>
              </a:rPr>
              <a:t>конфликтов </a:t>
            </a:r>
            <a:r>
              <a:rPr lang="ru-RU" b="1" dirty="0" smtClean="0"/>
              <a:t>внутри- и межличностных, семейных, коллективных, межведомственных, государственных, национальных, международных и др. </a:t>
            </a:r>
          </a:p>
          <a:p>
            <a:pPr algn="just">
              <a:buNone/>
            </a:pPr>
            <a:r>
              <a:rPr lang="ru-RU" b="1" dirty="0" smtClean="0"/>
              <a:t>    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	Рост угроз современной цивилизации </a:t>
            </a:r>
            <a:r>
              <a:rPr lang="ru-RU" b="1" dirty="0" smtClean="0"/>
              <a:t>-  гибридных войн, терроризма, агрессии, коррупции,   наркомании, алкоголизма и др.</a:t>
            </a:r>
          </a:p>
          <a:p>
            <a:pPr algn="just"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Все безобразия – </a:t>
            </a:r>
            <a:r>
              <a:rPr lang="ru-RU" b="1" dirty="0" smtClean="0"/>
              <a:t>следствие</a:t>
            </a:r>
            <a:r>
              <a:rPr lang="ru-RU" b="1" dirty="0" smtClean="0">
                <a:solidFill>
                  <a:srgbClr val="C00000"/>
                </a:solidFill>
              </a:rPr>
              <a:t> без </a:t>
            </a:r>
            <a:r>
              <a:rPr lang="ru-RU" b="1" dirty="0" err="1" smtClean="0">
                <a:solidFill>
                  <a:srgbClr val="C00000"/>
                </a:solidFill>
              </a:rPr>
              <a:t>ОБРАЗ-ного</a:t>
            </a:r>
            <a:r>
              <a:rPr lang="ru-RU" b="1" dirty="0" smtClean="0">
                <a:solidFill>
                  <a:srgbClr val="C00000"/>
                </a:solidFill>
              </a:rPr>
              <a:t> воспитания, обучения и управления  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260648"/>
            <a:ext cx="4929222" cy="235743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Это подтверждает</a:t>
            </a:r>
            <a:br>
              <a:rPr lang="ru-RU" sz="3600" b="1" dirty="0" smtClean="0"/>
            </a:br>
            <a:r>
              <a:rPr lang="ru-RU" sz="3600" b="1" dirty="0" smtClean="0">
                <a:solidFill>
                  <a:srgbClr val="C00000"/>
                </a:solidFill>
              </a:rPr>
              <a:t>Выступление Президента РАН М. Ковальчука </a:t>
            </a:r>
            <a:br>
              <a:rPr lang="ru-RU" sz="3600" b="1" dirty="0" smtClean="0">
                <a:solidFill>
                  <a:srgbClr val="C00000"/>
                </a:solidFill>
              </a:rPr>
            </a:br>
            <a:r>
              <a:rPr lang="ru-RU" sz="3600" b="1" dirty="0" smtClean="0">
                <a:solidFill>
                  <a:srgbClr val="C00000"/>
                </a:solidFill>
              </a:rPr>
              <a:t>в Совете Федерации              30.09. 2015 г.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2936"/>
            <a:ext cx="8572560" cy="4005064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pPr>
              <a:spcBef>
                <a:spcPts val="0"/>
              </a:spcBef>
            </a:pPr>
            <a:r>
              <a:rPr lang="ru-RU" sz="2800" b="1" dirty="0" smtClean="0"/>
              <a:t> </a:t>
            </a:r>
            <a:r>
              <a:rPr lang="ru-RU" b="1" dirty="0" smtClean="0"/>
              <a:t>«</a:t>
            </a:r>
            <a:r>
              <a:rPr lang="ru-RU" b="1" dirty="0" smtClean="0">
                <a:solidFill>
                  <a:srgbClr val="C00000"/>
                </a:solidFill>
              </a:rPr>
              <a:t>Цивилизация</a:t>
            </a:r>
            <a:r>
              <a:rPr lang="ru-RU" b="1" dirty="0" smtClean="0"/>
              <a:t> переживает </a:t>
            </a:r>
            <a:r>
              <a:rPr lang="ru-RU" b="1" dirty="0" smtClean="0">
                <a:solidFill>
                  <a:srgbClr val="C00000"/>
                </a:solidFill>
              </a:rPr>
              <a:t> самый сложный кризис</a:t>
            </a:r>
            <a:r>
              <a:rPr lang="ru-RU" b="1" dirty="0" smtClean="0"/>
              <a:t> за всю историю существования…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Сегодня происходит: 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слом</a:t>
            </a:r>
            <a:r>
              <a:rPr lang="ru-RU" b="1" dirty="0" smtClean="0"/>
              <a:t> системы базовых </a:t>
            </a:r>
            <a:r>
              <a:rPr lang="ru-RU" b="1" dirty="0" smtClean="0">
                <a:solidFill>
                  <a:srgbClr val="C00000"/>
                </a:solidFill>
              </a:rPr>
              <a:t>моральных принципов…</a:t>
            </a:r>
            <a:r>
              <a:rPr lang="ru-RU" b="1" dirty="0" smtClean="0"/>
              <a:t>  </a:t>
            </a:r>
          </a:p>
          <a:p>
            <a:pPr>
              <a:spcBef>
                <a:spcPts val="0"/>
              </a:spcBef>
            </a:pPr>
            <a:r>
              <a:rPr lang="ru-RU" b="1" dirty="0" smtClean="0"/>
              <a:t>создание </a:t>
            </a:r>
            <a:r>
              <a:rPr lang="ru-RU" b="1" dirty="0" smtClean="0">
                <a:solidFill>
                  <a:srgbClr val="C00000"/>
                </a:solidFill>
              </a:rPr>
              <a:t>альтернативных ценностей…»</a:t>
            </a:r>
            <a:endParaRPr lang="ru-RU" b="1" dirty="0" smtClean="0"/>
          </a:p>
          <a:p>
            <a:pPr algn="ctr">
              <a:spcBef>
                <a:spcPts val="0"/>
              </a:spcBef>
              <a:buNone/>
            </a:pPr>
            <a:r>
              <a:rPr lang="ru-RU" b="1" dirty="0" smtClean="0"/>
              <a:t>   </a:t>
            </a:r>
            <a:r>
              <a:rPr lang="ru-RU" b="1" i="1" dirty="0" smtClean="0"/>
              <a:t>Проблема фокусируется на </a:t>
            </a:r>
            <a:r>
              <a:rPr lang="ru-RU" b="1" i="1" dirty="0" smtClean="0">
                <a:solidFill>
                  <a:srgbClr val="C00000"/>
                </a:solidFill>
              </a:rPr>
              <a:t>моральных</a:t>
            </a:r>
            <a:r>
              <a:rPr lang="ru-RU" b="1" i="1" dirty="0" smtClean="0"/>
              <a:t> принципах и приоритетных </a:t>
            </a:r>
            <a:r>
              <a:rPr lang="ru-RU" b="1" i="1" dirty="0" smtClean="0">
                <a:solidFill>
                  <a:srgbClr val="C00000"/>
                </a:solidFill>
              </a:rPr>
              <a:t>ценностях, </a:t>
            </a:r>
            <a:r>
              <a:rPr lang="ru-RU" b="1" i="1" dirty="0" smtClean="0"/>
              <a:t>которые </a:t>
            </a:r>
            <a:r>
              <a:rPr lang="ru-RU" b="1" i="1" dirty="0" smtClean="0">
                <a:solidFill>
                  <a:srgbClr val="C00000"/>
                </a:solidFill>
              </a:rPr>
              <a:t>заменены рыночными, потребительскими </a:t>
            </a:r>
            <a:r>
              <a:rPr lang="ru-RU" b="1" i="1" dirty="0" smtClean="0"/>
              <a:t> –т.е. кризис </a:t>
            </a:r>
            <a:r>
              <a:rPr lang="ru-RU" b="1" i="1" dirty="0" smtClean="0">
                <a:solidFill>
                  <a:srgbClr val="C00000"/>
                </a:solidFill>
              </a:rPr>
              <a:t>идеологический </a:t>
            </a:r>
          </a:p>
          <a:p>
            <a:endParaRPr lang="ru-RU" b="1" dirty="0" smtClean="0"/>
          </a:p>
          <a:p>
            <a:endParaRPr lang="ru-RU" b="1" dirty="0" smtClean="0">
              <a:solidFill>
                <a:srgbClr val="C00000"/>
              </a:solidFill>
            </a:endParaRPr>
          </a:p>
          <a:p>
            <a:endParaRPr lang="ru-RU" b="1" dirty="0" smtClean="0"/>
          </a:p>
        </p:txBody>
      </p:sp>
      <p:pic>
        <p:nvPicPr>
          <p:cNvPr id="4" name="Рисунок 3" descr="Михаил Ковальчук. Фото с сайта http://council.gov.ru/press-center/news/59290/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78279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86808" cy="107157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Концепция устранения последствий </a:t>
            </a:r>
            <a:r>
              <a:rPr lang="ru-RU" b="1" dirty="0" err="1" smtClean="0">
                <a:solidFill>
                  <a:srgbClr val="C00000"/>
                </a:solidFill>
              </a:rPr>
              <a:t>без-ОБРАЗ-и-я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572560" cy="521497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b="1" dirty="0" smtClean="0"/>
              <a:t>    современного </a:t>
            </a:r>
            <a:r>
              <a:rPr lang="ru-RU" b="1" dirty="0" smtClean="0">
                <a:solidFill>
                  <a:srgbClr val="C00000"/>
                </a:solidFill>
              </a:rPr>
              <a:t>устройства мира </a:t>
            </a:r>
            <a:r>
              <a:rPr lang="ru-RU" b="1" dirty="0" smtClean="0"/>
              <a:t>и такого же </a:t>
            </a:r>
            <a:r>
              <a:rPr lang="ru-RU" b="1" dirty="0" smtClean="0">
                <a:solidFill>
                  <a:srgbClr val="C00000"/>
                </a:solidFill>
              </a:rPr>
              <a:t>качества управления им -</a:t>
            </a:r>
            <a:endParaRPr lang="ru-RU" b="1" dirty="0" smtClean="0"/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Созрел запрос на </a:t>
            </a:r>
            <a:r>
              <a:rPr lang="ru-RU" b="1" dirty="0" smtClean="0"/>
              <a:t>обретение людьми </a:t>
            </a:r>
            <a:r>
              <a:rPr lang="ru-RU" b="1" dirty="0" smtClean="0">
                <a:solidFill>
                  <a:srgbClr val="C00000"/>
                </a:solidFill>
              </a:rPr>
              <a:t>общего, объединяющего всех, ОБРАЗА мира</a:t>
            </a:r>
            <a:r>
              <a:rPr lang="ru-RU" b="1" dirty="0" smtClean="0">
                <a:solidFill>
                  <a:srgbClr val="FF0000"/>
                </a:solidFill>
              </a:rPr>
              <a:t>,</a:t>
            </a:r>
            <a:r>
              <a:rPr lang="ru-RU" b="1" dirty="0" smtClean="0"/>
              <a:t> построенного по замыслу единого </a:t>
            </a:r>
            <a:r>
              <a:rPr lang="ru-RU" b="1" dirty="0" smtClean="0">
                <a:solidFill>
                  <a:srgbClr val="C00000"/>
                </a:solidFill>
              </a:rPr>
              <a:t>Творца, </a:t>
            </a:r>
            <a:r>
              <a:rPr lang="ru-RU" b="1" dirty="0" smtClean="0"/>
              <a:t>или общей </a:t>
            </a:r>
            <a:r>
              <a:rPr lang="ru-RU" b="1" dirty="0" smtClean="0">
                <a:solidFill>
                  <a:srgbClr val="C00000"/>
                </a:solidFill>
              </a:rPr>
              <a:t>ИДЕИ</a:t>
            </a:r>
            <a:r>
              <a:rPr lang="ru-RU" b="1" dirty="0" smtClean="0"/>
              <a:t>, идеологии,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/>
              <a:t>с осознанным и добровольным принятием </a:t>
            </a:r>
            <a:r>
              <a:rPr lang="ru-RU" b="1" dirty="0" smtClean="0"/>
              <a:t>ее </a:t>
            </a:r>
            <a:r>
              <a:rPr lang="ru-RU" b="1" dirty="0" smtClean="0">
                <a:solidFill>
                  <a:srgbClr val="C00000"/>
                </a:solidFill>
              </a:rPr>
              <a:t>базовых моральных принципов</a:t>
            </a:r>
          </a:p>
          <a:p>
            <a:pPr>
              <a:buNone/>
            </a:pPr>
            <a:r>
              <a:rPr lang="ru-RU" b="1" dirty="0" smtClean="0"/>
              <a:t>          Это задача </a:t>
            </a:r>
            <a:r>
              <a:rPr lang="ru-RU" b="1" dirty="0" smtClean="0">
                <a:solidFill>
                  <a:srgbClr val="C00000"/>
                </a:solidFill>
              </a:rPr>
              <a:t>идеологическая -</a:t>
            </a:r>
            <a:r>
              <a:rPr lang="ru-RU" b="1" dirty="0" smtClean="0"/>
              <a:t> обретение </a:t>
            </a:r>
            <a:r>
              <a:rPr lang="ru-RU" b="1" dirty="0" smtClean="0">
                <a:solidFill>
                  <a:srgbClr val="C00000"/>
                </a:solidFill>
              </a:rPr>
              <a:t>единства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высших ценностей, смыслов, целей и способов </a:t>
            </a:r>
            <a:r>
              <a:rPr lang="ru-RU" b="1" dirty="0" smtClean="0"/>
              <a:t>их достижения.</a:t>
            </a:r>
          </a:p>
          <a:p>
            <a:pPr>
              <a:buNone/>
            </a:pPr>
            <a:r>
              <a:rPr lang="ru-RU" b="1" dirty="0" smtClean="0"/>
              <a:t>          Она решается </a:t>
            </a:r>
            <a:r>
              <a:rPr lang="ru-RU" b="1" dirty="0" smtClean="0">
                <a:solidFill>
                  <a:srgbClr val="C00000"/>
                </a:solidFill>
              </a:rPr>
              <a:t>в сферах воспитания и образования и смежных ведомств.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6" name="Picture 8" descr="Расплывчатая абстрактная пастельная голографическая предпосылка фольги  Иллюстрация штока - иллюстрации насчитывающей олограф, пастельно: 12736405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97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86874" cy="120334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Единство образа мира выражено в принципе </a:t>
            </a:r>
            <a:r>
              <a:rPr lang="ru-RU" sz="3600" b="1" dirty="0" err="1" smtClean="0">
                <a:solidFill>
                  <a:srgbClr val="C00000"/>
                </a:solidFill>
              </a:rPr>
              <a:t>голографичности</a:t>
            </a:r>
            <a:r>
              <a:rPr lang="ru-RU" sz="3600" b="1" dirty="0" smtClean="0">
                <a:solidFill>
                  <a:srgbClr val="C00000"/>
                </a:solidFill>
              </a:rPr>
              <a:t>  Вселенной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5214974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Это впервые высказал Д. Бом </a:t>
            </a:r>
            <a:r>
              <a:rPr lang="ru-RU" sz="2600" b="1" dirty="0" smtClean="0"/>
              <a:t>[</a:t>
            </a:r>
            <a:r>
              <a:rPr lang="ru-RU" sz="2600" b="1" dirty="0" err="1" smtClean="0"/>
              <a:t>Талбот</a:t>
            </a:r>
            <a:r>
              <a:rPr lang="ru-RU" sz="2600" b="1" dirty="0" smtClean="0"/>
              <a:t> М., 2005, Голографическая вселенная].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Вселенная </a:t>
            </a:r>
            <a:r>
              <a:rPr lang="ru-RU" b="1" dirty="0" err="1" smtClean="0">
                <a:solidFill>
                  <a:srgbClr val="C00000"/>
                </a:solidFill>
              </a:rPr>
              <a:t>голографична</a:t>
            </a:r>
            <a:r>
              <a:rPr lang="ru-RU" b="1" dirty="0" smtClean="0">
                <a:solidFill>
                  <a:srgbClr val="C00000"/>
                </a:solidFill>
              </a:rPr>
              <a:t> и каждый человек вписан в нее</a:t>
            </a:r>
            <a:r>
              <a:rPr lang="ru-RU" b="1" dirty="0" smtClean="0"/>
              <a:t>. </a:t>
            </a:r>
          </a:p>
          <a:p>
            <a:r>
              <a:rPr lang="ru-RU" b="1" dirty="0" smtClean="0"/>
              <a:t>Все физические объекты, </a:t>
            </a:r>
            <a:r>
              <a:rPr lang="ru-RU" b="1" dirty="0" smtClean="0">
                <a:solidFill>
                  <a:srgbClr val="C00000"/>
                </a:solidFill>
              </a:rPr>
              <a:t>включая людей</a:t>
            </a:r>
            <a:r>
              <a:rPr lang="ru-RU" b="1" dirty="0" smtClean="0"/>
              <a:t>, </a:t>
            </a:r>
            <a:r>
              <a:rPr lang="ru-RU" b="1" dirty="0" err="1" smtClean="0">
                <a:solidFill>
                  <a:srgbClr val="C00000"/>
                </a:solidFill>
              </a:rPr>
              <a:t>голографичны</a:t>
            </a:r>
            <a:r>
              <a:rPr lang="ru-RU" b="1" dirty="0" smtClean="0"/>
              <a:t> по своей природе. </a:t>
            </a:r>
          </a:p>
          <a:p>
            <a:r>
              <a:rPr lang="ru-RU" b="1" dirty="0" smtClean="0"/>
              <a:t>Они </a:t>
            </a:r>
            <a:r>
              <a:rPr lang="ru-RU" b="1" dirty="0" smtClean="0">
                <a:solidFill>
                  <a:srgbClr val="C00000"/>
                </a:solidFill>
              </a:rPr>
              <a:t>содержат не только образ себя самих, но и образ целой Вселенной</a:t>
            </a:r>
            <a:r>
              <a:rPr lang="ru-RU" b="1" dirty="0" smtClean="0"/>
              <a:t>. </a:t>
            </a:r>
          </a:p>
          <a:p>
            <a:pPr algn="ctr">
              <a:buNone/>
            </a:pPr>
            <a:r>
              <a:rPr lang="ru-RU" sz="3900" b="1" dirty="0" err="1" smtClean="0">
                <a:solidFill>
                  <a:srgbClr val="C00000"/>
                </a:solidFill>
              </a:rPr>
              <a:t>Цифровизация</a:t>
            </a:r>
            <a:r>
              <a:rPr lang="ru-RU" sz="3900" b="1" dirty="0" smtClean="0">
                <a:solidFill>
                  <a:srgbClr val="C00000"/>
                </a:solidFill>
              </a:rPr>
              <a:t> не может охватить и взять под контроль  этот принцип </a:t>
            </a:r>
            <a:endParaRPr lang="ru-RU" sz="39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1481</TotalTime>
  <Words>1816</Words>
  <Application>Microsoft Office PowerPoint</Application>
  <PresentationFormat>Экран (4:3)</PresentationFormat>
  <Paragraphs>245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Слайд 1</vt:lpstr>
      <vt:lpstr>   Содержание слова  образование  складывается  из  слов     образ + воспитание (формирование)</vt:lpstr>
      <vt:lpstr> Какой ОБРАЗ правильный, с какой совокупностью ценностей ? </vt:lpstr>
      <vt:lpstr>ОБРАЗ, ИДЕАЛ, идеология</vt:lpstr>
      <vt:lpstr>Характеристика  современного образа мира</vt:lpstr>
      <vt:lpstr>Последствия без-ОБРАЗ-и-я                  («Я» без образа) современного  мира: </vt:lpstr>
      <vt:lpstr>  Это подтверждает Выступление Президента РАН М. Ковальчука  в Совете Федерации              30.09. 2015 г. </vt:lpstr>
      <vt:lpstr>Концепция устранения последствий без-ОБРАЗ-и-я </vt:lpstr>
      <vt:lpstr>Единство образа мира выражено в принципе голографичности  Вселенной</vt:lpstr>
      <vt:lpstr>Голографичность психики и мозга</vt:lpstr>
      <vt:lpstr>Голографичность ДНК</vt:lpstr>
      <vt:lpstr>Слайд 12</vt:lpstr>
      <vt:lpstr>Голографичность  алгоритма развития всего живого     (Н.Амосов)</vt:lpstr>
      <vt:lpstr>Слайд 14</vt:lpstr>
      <vt:lpstr>Голографичность деятельности мозга и психики имеет естественные механизмы, недоступные для  фиксации и цифровизации    </vt:lpstr>
      <vt:lpstr>Концепция ОБРАЗА богоподобного человека - Биопсихосоциодуховная парадигма. Она выделяет и соединяет  4 вида основных ценностей и потребностей,  с принципом нормативности иерархии их масштабов</vt:lpstr>
      <vt:lpstr> Соотношение объективного и субъективного образа мира </vt:lpstr>
      <vt:lpstr>Соотношение объективного и субъективного образа мира</vt:lpstr>
      <vt:lpstr> Психофизиологические основы,  единые для  воспитания,  образования,  управления здорового образа жизни,  единства России и  национальной безопасности   нельзя нарушать,  даже цифровизацией</vt:lpstr>
      <vt:lpstr>1. Единство коры и подкорки</vt:lpstr>
      <vt:lpstr> Кора головного мозга отвечает за:  </vt:lpstr>
      <vt:lpstr>Современные технологии СМИ, образования, воспитания, отдыха, шоу-бизнеса осуществляют декортикацию и дебилизацию </vt:lpstr>
      <vt:lpstr>Следствия декортикации </vt:lpstr>
      <vt:lpstr>               Лимбическая система</vt:lpstr>
      <vt:lpstr>2. Единство полушарий мозга</vt:lpstr>
      <vt:lpstr>Современные технологии СМИ, образования, воспитания, отдыха, шоу-бизнеса осуществляют шизофренизацию</vt:lpstr>
      <vt:lpstr>Слайд 27</vt:lpstr>
      <vt:lpstr> Нормальная структура психики - сочетание дифференциации и интеграции функций</vt:lpstr>
      <vt:lpstr>Современные информационные технологии вызывают искажение, нарушения границ, дезинтеграцию, хаотизацию психических функций</vt:lpstr>
      <vt:lpstr>Традиционное и цифровое образование</vt:lpstr>
      <vt:lpstr>Последствия цифровизации образования </vt:lpstr>
      <vt:lpstr>Образование по Конституции РФ   </vt:lpstr>
      <vt:lpstr>Приоритетное значение идеологии признано в Конституции 2020 г.</vt:lpstr>
      <vt:lpstr>Если высшая идеологическая ценность государства – патриотизм</vt:lpstr>
      <vt:lpstr>Выводы</vt:lpstr>
      <vt:lpstr>Спасибо за внимание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ПОТЕНЦИАЛ ОБРАЗА ЧЕЛОВЕКА ДЛЯ РАЗВИТИЯ ОБРАЗОВАНИЯ</dc:title>
  <dc:creator>Анатолий</dc:creator>
  <cp:lastModifiedBy>Анатолий</cp:lastModifiedBy>
  <cp:revision>190</cp:revision>
  <dcterms:created xsi:type="dcterms:W3CDTF">2016-12-01T14:02:14Z</dcterms:created>
  <dcterms:modified xsi:type="dcterms:W3CDTF">2021-04-16T15:02:31Z</dcterms:modified>
</cp:coreProperties>
</file>